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28" r:id="rId2"/>
    <p:sldId id="305" r:id="rId3"/>
    <p:sldId id="347" r:id="rId4"/>
    <p:sldId id="365" r:id="rId5"/>
    <p:sldId id="307" r:id="rId6"/>
    <p:sldId id="326" r:id="rId7"/>
    <p:sldId id="346" r:id="rId8"/>
    <p:sldId id="377" r:id="rId9"/>
    <p:sldId id="378" r:id="rId10"/>
    <p:sldId id="291" r:id="rId11"/>
    <p:sldId id="327" r:id="rId12"/>
    <p:sldId id="349" r:id="rId13"/>
    <p:sldId id="381" r:id="rId14"/>
    <p:sldId id="343" r:id="rId15"/>
    <p:sldId id="345" r:id="rId16"/>
    <p:sldId id="344" r:id="rId17"/>
    <p:sldId id="316" r:id="rId18"/>
    <p:sldId id="358" r:id="rId19"/>
    <p:sldId id="304" r:id="rId20"/>
    <p:sldId id="342" r:id="rId21"/>
    <p:sldId id="361" r:id="rId22"/>
    <p:sldId id="341" r:id="rId23"/>
    <p:sldId id="339" r:id="rId24"/>
    <p:sldId id="340" r:id="rId25"/>
    <p:sldId id="360" r:id="rId26"/>
    <p:sldId id="335" r:id="rId27"/>
    <p:sldId id="362" r:id="rId28"/>
    <p:sldId id="338" r:id="rId29"/>
    <p:sldId id="363" r:id="rId30"/>
    <p:sldId id="334" r:id="rId31"/>
    <p:sldId id="364" r:id="rId32"/>
    <p:sldId id="332" r:id="rId33"/>
    <p:sldId id="333" r:id="rId34"/>
    <p:sldId id="366" r:id="rId35"/>
    <p:sldId id="331" r:id="rId36"/>
    <p:sldId id="329" r:id="rId37"/>
    <p:sldId id="330" r:id="rId38"/>
    <p:sldId id="385" r:id="rId39"/>
    <p:sldId id="297" r:id="rId40"/>
    <p:sldId id="325" r:id="rId41"/>
    <p:sldId id="384" r:id="rId42"/>
    <p:sldId id="386" r:id="rId43"/>
    <p:sldId id="382" r:id="rId44"/>
    <p:sldId id="383" r:id="rId45"/>
    <p:sldId id="379" r:id="rId46"/>
    <p:sldId id="375" r:id="rId47"/>
    <p:sldId id="376" r:id="rId48"/>
    <p:sldId id="372" r:id="rId49"/>
    <p:sldId id="351" r:id="rId50"/>
    <p:sldId id="324" r:id="rId51"/>
    <p:sldId id="296" r:id="rId52"/>
  </p:sldIdLst>
  <p:sldSz cx="9144000" cy="6858000" type="screen4x3"/>
  <p:notesSz cx="6858000" cy="9144000"/>
  <p:defaultTextStyle>
    <a:defPPr>
      <a:defRPr lang="en-US"/>
    </a:defPPr>
    <a:lvl1pPr algn="ctr" rtl="0" fontAlgn="base">
      <a:spcBef>
        <a:spcPct val="0"/>
      </a:spcBef>
      <a:spcAft>
        <a:spcPct val="0"/>
      </a:spcAft>
      <a:defRPr sz="3200" b="1" kern="1200">
        <a:solidFill>
          <a:srgbClr val="FF0000"/>
        </a:solidFill>
        <a:latin typeface="Arial" charset="0"/>
        <a:ea typeface="+mn-ea"/>
        <a:cs typeface="+mn-cs"/>
      </a:defRPr>
    </a:lvl1pPr>
    <a:lvl2pPr marL="457200" algn="ctr" rtl="0" fontAlgn="base">
      <a:spcBef>
        <a:spcPct val="0"/>
      </a:spcBef>
      <a:spcAft>
        <a:spcPct val="0"/>
      </a:spcAft>
      <a:defRPr sz="3200" b="1" kern="1200">
        <a:solidFill>
          <a:srgbClr val="FF0000"/>
        </a:solidFill>
        <a:latin typeface="Arial" charset="0"/>
        <a:ea typeface="+mn-ea"/>
        <a:cs typeface="+mn-cs"/>
      </a:defRPr>
    </a:lvl2pPr>
    <a:lvl3pPr marL="914400" algn="ctr" rtl="0" fontAlgn="base">
      <a:spcBef>
        <a:spcPct val="0"/>
      </a:spcBef>
      <a:spcAft>
        <a:spcPct val="0"/>
      </a:spcAft>
      <a:defRPr sz="3200" b="1" kern="1200">
        <a:solidFill>
          <a:srgbClr val="FF0000"/>
        </a:solidFill>
        <a:latin typeface="Arial" charset="0"/>
        <a:ea typeface="+mn-ea"/>
        <a:cs typeface="+mn-cs"/>
      </a:defRPr>
    </a:lvl3pPr>
    <a:lvl4pPr marL="1371600" algn="ctr" rtl="0" fontAlgn="base">
      <a:spcBef>
        <a:spcPct val="0"/>
      </a:spcBef>
      <a:spcAft>
        <a:spcPct val="0"/>
      </a:spcAft>
      <a:defRPr sz="3200" b="1" kern="1200">
        <a:solidFill>
          <a:srgbClr val="FF0000"/>
        </a:solidFill>
        <a:latin typeface="Arial" charset="0"/>
        <a:ea typeface="+mn-ea"/>
        <a:cs typeface="+mn-cs"/>
      </a:defRPr>
    </a:lvl4pPr>
    <a:lvl5pPr marL="1828800" algn="ctr"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AAC"/>
    <a:srgbClr val="FF0000"/>
    <a:srgbClr val="C17403"/>
    <a:srgbClr val="FFFFC1"/>
    <a:srgbClr val="E1E6B0"/>
    <a:srgbClr val="E9EEBC"/>
    <a:srgbClr val="FFFFDD"/>
    <a:srgbClr val="D4F4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37" autoAdjust="0"/>
    <p:restoredTop sz="74031" autoAdjust="0"/>
  </p:normalViewPr>
  <p:slideViewPr>
    <p:cSldViewPr showGuides="1">
      <p:cViewPr>
        <p:scale>
          <a:sx n="60" d="100"/>
          <a:sy n="60" d="100"/>
        </p:scale>
        <p:origin x="158" y="730"/>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20AB9154-01C6-46BD-8EEB-9ED6A04BD7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9EF228F-558A-46F7-9F0A-2BF8B9A71190}" type="slidenum">
              <a:rPr lang="en-US" smtClean="0"/>
              <a:pPr/>
              <a:t>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Let’s look at the standard Guadalupian Facies Spectrum starting with the Basin facies where the calm, deep water …</a:t>
            </a:r>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5D31739-9559-4BB9-9A84-4369BBEF1D3B}" type="slidenum">
              <a:rPr lang="en-US" smtClean="0"/>
              <a:pPr/>
              <a:t>10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At the mouth of McKittrick Canyon you can see the graded sandstone so characteristic of turbidite deposition.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DD5BEC2-15EB-49C4-8075-0ADEEBCBFA58}" type="slidenum">
              <a:rPr lang="en-US" smtClean="0"/>
              <a:pPr/>
              <a:t>11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On the steep reef slope turbidity currents flowed fast enough to erode submarine canyons into the carbonates that were deposited during intervals of higher sea level. During low sea level intervals virtually all sedimentation occurred in the basin.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6BB3AE9-BA99-45AF-A1E5-AE637C9BDED5}" type="slidenum">
              <a:rPr lang="en-US" smtClean="0"/>
              <a:pPr/>
              <a:t>12</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Occasionally large blocks of carbonate slope material were carried into the basin via debris flows. Note the rock hammer for scale.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Moving from the basin to the forereef facies, note that, although exaggerated in this diagram, the forereef has by far the steepest slopes of all reef environments. Periodically blocks of the reef will break off and tumble onto the forereef.</a:t>
            </a:r>
          </a:p>
        </p:txBody>
      </p:sp>
      <p:sp>
        <p:nvSpPr>
          <p:cNvPr id="108548" name="Slide Number Placeholder 3"/>
          <p:cNvSpPr>
            <a:spLocks noGrp="1"/>
          </p:cNvSpPr>
          <p:nvPr>
            <p:ph type="sldNum" sz="quarter" idx="5"/>
          </p:nvPr>
        </p:nvSpPr>
        <p:spPr>
          <a:noFill/>
        </p:spPr>
        <p:txBody>
          <a:bodyPr/>
          <a:lstStyle/>
          <a:p>
            <a:fld id="{CA882F1C-2797-441E-A0E8-6376FE21C06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64668B3-0DF1-4F2B-B69A-7FF12E21AC52}" type="slidenum">
              <a:rPr lang="en-US" smtClean="0"/>
              <a:pPr/>
              <a:t>14</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Looking north from McKittrick Canyon along the Capitan reef escarpment you can see the cemented fractures that formed parallel the reef escarpment as gravity pulled it towards the forereef. These formed at the same time sedimentation was occurring.</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2A2192A-28BF-487A-843D-A98B9FD759AB}" type="slidenum">
              <a:rPr lang="en-US" smtClean="0"/>
              <a:pPr/>
              <a:t>15</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The forereef is dominated by carbonate debris flows derived from unstable, fragmented reef material.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CFCC4D5-F411-4B5F-95CD-F024011BF436}" type="slidenum">
              <a:rPr lang="en-US" smtClean="0"/>
              <a:pPr/>
              <a:t>16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Such debris flows would </a:t>
            </a:r>
            <a:r>
              <a:rPr lang="en-US" dirty="0" smtClean="0"/>
              <a:t>have periodically buried </a:t>
            </a:r>
            <a:r>
              <a:rPr lang="en-US" dirty="0" err="1" smtClean="0"/>
              <a:t>Capitain</a:t>
            </a:r>
            <a:r>
              <a:rPr lang="en-US" dirty="0" smtClean="0"/>
              <a:t> fore-reef inhabitants, like this fenestrate bryozoan. This sample is from the Geology trail on north wall of </a:t>
            </a:r>
            <a:r>
              <a:rPr lang="en-US" dirty="0" err="1" smtClean="0"/>
              <a:t>McKittrick</a:t>
            </a:r>
            <a:r>
              <a:rPr lang="en-US" dirty="0" smtClean="0"/>
              <a:t> Canyon.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54987F1-4747-45EB-8AEC-AA7E620C8256}" type="slidenum">
              <a:rPr lang="en-US" smtClean="0"/>
              <a:pPr/>
              <a:t>17</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Forereef strata were deposited parallel to the surface of the reef slope. Thus the modern slope here must pretty much coincide with that of the ancient reef slope.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5AFB25A-ECFB-413C-B7DE-606AA8DBAEE6}" type="slidenum">
              <a:rPr lang="en-US" smtClean="0"/>
              <a:pPr/>
              <a:t>18</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Now let’s look at the heart of the matter – the reef facies itself. </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563A354-F2F2-41BD-B62E-4EABDB688558}" type="slidenum">
              <a:rPr lang="en-US" smtClean="0"/>
              <a:pPr/>
              <a:t>19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El Capitan shows clearly the massive character of the reef facies limestone. In geology the term massive means without structure or layering.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7581592-A66C-4B41-94B3-8649DD9A63EC}" type="slidenum">
              <a:rPr lang="en-US" smtClean="0"/>
              <a:pPr/>
              <a:t>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t>… </a:t>
            </a:r>
            <a:r>
              <a:rPr lang="en-US" dirty="0" smtClean="0"/>
              <a:t>led </a:t>
            </a:r>
            <a:r>
              <a:rPr lang="en-US" dirty="0" smtClean="0"/>
              <a:t>to the formation of thin, highly continuous layering.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0AEA00B-3265-4243-951C-951D11506207}" type="slidenum">
              <a:rPr lang="en-US" smtClean="0"/>
              <a:pPr/>
              <a:t>20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The most common reef building organism here was not coral, but extinct forms of calcareous algae known as Tubiphytes.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4DE75DE-BE47-4E06-A25F-259CD64FF49D}" type="slidenum">
              <a:rPr lang="en-US" smtClean="0"/>
              <a:pPr/>
              <a:t>21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Tubiphytes lived on and alongside lace-like bryozoans,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232EFEA-1F42-4A88-8CC6-C4776428B399}" type="slidenum">
              <a:rPr lang="en-US" smtClean="0"/>
              <a:pPr/>
              <a:t>22</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 calcareous sponges,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smtClean="0"/>
              <a:t>… and many other organisms - with the notable exception of coral.</a:t>
            </a:r>
          </a:p>
        </p:txBody>
      </p:sp>
      <p:sp>
        <p:nvSpPr>
          <p:cNvPr id="118788" name="Slide Number Placeholder 3"/>
          <p:cNvSpPr>
            <a:spLocks noGrp="1"/>
          </p:cNvSpPr>
          <p:nvPr>
            <p:ph type="sldNum" sz="quarter" idx="5"/>
          </p:nvPr>
        </p:nvSpPr>
        <p:spPr>
          <a:noFill/>
        </p:spPr>
        <p:txBody>
          <a:bodyPr/>
          <a:lstStyle/>
          <a:p>
            <a:fld id="{BC7E5BE8-7575-4699-ABC5-7C9DBD38E10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59DE9E8-2BD2-41C1-A17F-3D6472DD26D8}" type="slidenum">
              <a:rPr lang="en-US" smtClean="0"/>
              <a:pPr/>
              <a:t>24</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This diorama of the Capitan reef displayed at the Permian Basin Petroleum Museum in Midland, Texas emphasizes the tall framework sponges and the abundant encrusting fauna.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507462D-F03B-4A06-87E6-1A766524558D}" type="slidenum">
              <a:rPr lang="en-US" smtClean="0"/>
              <a:pPr/>
              <a:t>25</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Wave action was most intense on the reef, but as we move towards the back-reef the water becomes calmer.</a:t>
            </a:r>
          </a:p>
          <a:p>
            <a:pPr eaLnBrk="1" hangingPunct="1"/>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BF13F90-5FE8-4F75-8F8E-D734124A5446}" type="slidenum">
              <a:rPr lang="en-US" smtClean="0"/>
              <a:pPr/>
              <a:t>26</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The fact that this fossil crinoid, an ancient relative of the starfish, is virtually intact indicates that at least local pockets of low energy and/or high rates of marine cementation of sediment existed in the near back-reef.</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29C5980-CB7A-4BB5-BB69-E2FE0D85A624}" type="slidenum">
              <a:rPr lang="en-US" smtClean="0"/>
              <a:pPr/>
              <a:t>27</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As we move into the back-reef notice that some of it is exposed above sea level as small barrier islands.</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8001187-1E1B-4806-92C1-CD17FFDFEA96}" type="slidenum">
              <a:rPr lang="en-US" smtClean="0"/>
              <a:pPr/>
              <a:t>28</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These islands consisted essentially sand made of broken-up shell material. Here the carbonate sand has seaward-dipping cross-beds that are probably of beach origin.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9DBA608-6D11-4A8D-B44B-5DBDCD01CBC7}" type="slidenum">
              <a:rPr lang="en-US" smtClean="0"/>
              <a:pPr/>
              <a:t>29</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Carbon dioxide is driven out of solution by warm lagoon temperatures, thereby lowering the concentration of carbonic acid which holds carbonate in solution. Conditions in the lagoon therefore promote the inorganic precipitation of carbonate. </a:t>
            </a:r>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A575CD4-BB25-4421-9C64-C7BAE4CEE278}" type="slidenum">
              <a:rPr lang="en-US" smtClean="0"/>
              <a:pPr/>
              <a:t>3</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A close-up view of this unit shows millimeter-scale laminations and extremely dark colors from abundant organic matter. Both characteristics are typical of deep, stagnant basins where oxygen depletion inhibits the decomposition of organic material.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AF77B0E-58DE-4110-90AC-F953163D19A7}" type="slidenum">
              <a:rPr lang="en-US" smtClean="0"/>
              <a:pPr/>
              <a:t>30</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Inorganic carbonate precipitation coats grains rolled about by wave action producing pisolites in the near back-reef where some wave action is felt.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7030B8D-045C-410F-BCBA-24D20E2E896A}" type="slidenum">
              <a:rPr lang="en-US" smtClean="0"/>
              <a:pPr/>
              <a:t>31</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In the extremely clam water of the lagoon facies …</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9AB81CC-782C-4880-9397-3F5E3111D305}" type="slidenum">
              <a:rPr lang="en-US" smtClean="0"/>
              <a:pPr/>
              <a:t>32</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 fine carbonate mud deposits along with carbonate secreted by algal mats known as stromatolites. Some of the larger voids here are the result of evaporite mineral dissolution.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D03A947-D8B6-4BF7-B34E-155FBD412834}" type="slidenum">
              <a:rPr lang="en-US" smtClean="0"/>
              <a:pPr/>
              <a:t>33</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dirty="0" smtClean="0"/>
              <a:t>The proximity to land and high </a:t>
            </a:r>
            <a:r>
              <a:rPr lang="en-US" smtClean="0"/>
              <a:t>salinity </a:t>
            </a:r>
            <a:r>
              <a:rPr lang="en-US" smtClean="0"/>
              <a:t>of </a:t>
            </a:r>
            <a:r>
              <a:rPr lang="en-US" dirty="0" smtClean="0"/>
              <a:t>the lagoon favors the precipitation of Mg carbonate over Ca carbonate, so dolomite is the dominant carbonate here. Note the abundant voids left by the dissolution of evaporites.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71FD157-B83F-4E3F-A3AA-D2ADE520EF05}" type="slidenum">
              <a:rPr lang="en-US" smtClean="0"/>
              <a:pPr/>
              <a:t>34</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Finally, in near-shore tidal flats evaporites deposit with rain-water oxidized clastic sediments, known as redbeds.</a:t>
            </a:r>
          </a:p>
          <a:p>
            <a:pPr eaLnBrk="1" hangingPunct="1"/>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28A4840-F77A-4476-9DB3-089D34AF6E59}" type="slidenum">
              <a:rPr lang="en-US" smtClean="0"/>
              <a:pPr/>
              <a:t>35</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The dominant evaporite here is massive nodular gypsum.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4CD9241-1335-44C5-800A-0329FC8F9078}" type="slidenum">
              <a:rPr lang="en-US" smtClean="0"/>
              <a:pPr/>
              <a:t>36</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Red beds and evaporites become interbedded as shorelines shift with climate and sea level changes. Note the gully-formation in the soluble evaporite and presence of a capping layer of dolomite which has preserved this outcrop from complete erosion.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3095294-BE78-40AE-8676-025E6D21C95F}" type="slidenum">
              <a:rPr lang="en-US" smtClean="0"/>
              <a:pPr/>
              <a:t>37</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Red siltstone and nodular gypsum are indicative of the back-reef facies, but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t>… laminated evaporite is indicative of the basin facies during the time when the basin became restricted from the open ocean. Dark laminae are calcite plus organic matter; light laminae are gypsum. Laminae are considered to be annual layers reflecting variations between summer (evaporitic) and winter (less evaporitic) conditions.</a:t>
            </a:r>
            <a:br>
              <a:rPr lang="en-US" smtClean="0"/>
            </a:br>
            <a:endParaRPr lang="en-US" smtClean="0"/>
          </a:p>
        </p:txBody>
      </p:sp>
      <p:sp>
        <p:nvSpPr>
          <p:cNvPr id="134148" name="Slide Number Placeholder 3"/>
          <p:cNvSpPr>
            <a:spLocks noGrp="1"/>
          </p:cNvSpPr>
          <p:nvPr>
            <p:ph type="sldNum" sz="quarter" idx="5"/>
          </p:nvPr>
        </p:nvSpPr>
        <p:spPr>
          <a:noFill/>
        </p:spPr>
        <p:txBody>
          <a:bodyPr/>
          <a:lstStyle/>
          <a:p>
            <a:fld id="{A433E396-43AD-49D2-83FE-A81E180CEB24}"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54A70B1B-8CCF-4E01-943E-36F5933DA1A8}" type="slidenum">
              <a:rPr lang="en-US" smtClean="0"/>
              <a:pPr/>
              <a:t>39</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The laminated evaporites are represented by the Castile Formation whose thickness of up to 600m,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smtClean="0"/>
              <a:t>Upon burial and heating the organic material is converted into oil which eventually migrates into more porous materials. Oil reservoirs are relatively common in the area, which, as we will see in the next lesson, will play an important role in the formation of Carlsbad Caverns. </a:t>
            </a:r>
          </a:p>
        </p:txBody>
      </p:sp>
      <p:sp>
        <p:nvSpPr>
          <p:cNvPr id="99332" name="Slide Number Placeholder 3"/>
          <p:cNvSpPr>
            <a:spLocks noGrp="1"/>
          </p:cNvSpPr>
          <p:nvPr>
            <p:ph type="sldNum" sz="quarter" idx="5"/>
          </p:nvPr>
        </p:nvSpPr>
        <p:spPr>
          <a:noFill/>
        </p:spPr>
        <p:txBody>
          <a:bodyPr/>
          <a:lstStyle/>
          <a:p>
            <a:fld id="{29DB4198-6EE0-40BE-80E1-750F48B1D56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mtClean="0"/>
              <a:t>… is enough to completely bury the reef.</a:t>
            </a:r>
          </a:p>
        </p:txBody>
      </p:sp>
      <p:sp>
        <p:nvSpPr>
          <p:cNvPr id="136196" name="Slide Number Placeholder 3"/>
          <p:cNvSpPr>
            <a:spLocks noGrp="1"/>
          </p:cNvSpPr>
          <p:nvPr>
            <p:ph type="sldNum" sz="quarter" idx="5"/>
          </p:nvPr>
        </p:nvSpPr>
        <p:spPr>
          <a:noFill/>
        </p:spPr>
        <p:txBody>
          <a:bodyPr/>
          <a:lstStyle/>
          <a:p>
            <a:fld id="{AD42509C-7104-46F8-8027-CEF7A6074FCE}"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smtClean="0"/>
              <a:t>Due to its high solubility the Castile Formation has been almost completely eroded from the basin leaving the relatively resistant reef intact.</a:t>
            </a:r>
          </a:p>
        </p:txBody>
      </p:sp>
      <p:sp>
        <p:nvSpPr>
          <p:cNvPr id="137220" name="Slide Number Placeholder 3"/>
          <p:cNvSpPr>
            <a:spLocks noGrp="1"/>
          </p:cNvSpPr>
          <p:nvPr>
            <p:ph type="sldNum" sz="quarter" idx="5"/>
          </p:nvPr>
        </p:nvSpPr>
        <p:spPr>
          <a:noFill/>
        </p:spPr>
        <p:txBody>
          <a:bodyPr/>
          <a:lstStyle/>
          <a:p>
            <a:fld id="{B7859C57-3A0A-41EA-A14E-6C739F2275DF}"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r>
              <a:rPr lang="en-US" smtClean="0"/>
              <a:t>I would like to acknowledge the resources and support of Dr. Peter Scholle, which contributed enormously to this lesson. Thanks Peter!</a:t>
            </a:r>
          </a:p>
        </p:txBody>
      </p:sp>
      <p:sp>
        <p:nvSpPr>
          <p:cNvPr id="138244" name="Slide Number Placeholder 3"/>
          <p:cNvSpPr>
            <a:spLocks noGrp="1"/>
          </p:cNvSpPr>
          <p:nvPr>
            <p:ph type="sldNum" sz="quarter" idx="5"/>
          </p:nvPr>
        </p:nvSpPr>
        <p:spPr>
          <a:noFill/>
        </p:spPr>
        <p:txBody>
          <a:bodyPr/>
          <a:lstStyle/>
          <a:p>
            <a:fld id="{6F7E90AF-E780-44F7-96E9-0782C2F8A9FA}"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40FE93A-66C3-4171-8641-6764AD505EC3}" type="slidenum">
              <a:rPr lang="en-US" smtClean="0"/>
              <a:pPr/>
              <a:t>43</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Shelf ward edge of Capitan reef. Coatedgrains, green algae, fusulinids, molluscan fragments and other grains are present. Note also the large belerophont gastropods which were common sediment grazers in this environment.</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CD58A11-1D60-4B44-BCBB-924156726B38}" type="slidenum">
              <a:rPr lang="en-US" smtClean="0"/>
              <a:pPr/>
              <a:t>44</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The predominant grains are Mizzia green algae (some heavily encrusted by foraminifers</a:t>
            </a:r>
          </a:p>
          <a:p>
            <a:pPr eaLnBrk="1" hangingPunct="1"/>
            <a:r>
              <a:rPr lang="en-US" smtClean="0"/>
              <a:t>and blue-green algae).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B014C16-3AD1-43D6-999A-DD3D315EECA9}" type="slidenum">
              <a:rPr lang="en-US" smtClean="0"/>
              <a:pPr/>
              <a:t>45</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Margin of Brushy Canyon Formation submarine fan channel incised into "overbank" sediments. </a:t>
            </a:r>
          </a:p>
          <a:p>
            <a:pPr eaLnBrk="1" hangingPunct="1"/>
            <a:r>
              <a:rPr lang="en-US" smtClean="0"/>
              <a:t>Sandstone fill of channel shows amalgamation of several flow units as well as flowage and </a:t>
            </a:r>
          </a:p>
          <a:p>
            <a:pPr eaLnBrk="1" hangingPunct="1"/>
            <a:r>
              <a:rPr lang="en-US" smtClean="0"/>
              <a:t>injection of sand into the surrounding strata of the channel walls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A2AD2CA-E137-4665-A94B-34E76B47F3F4}" type="slidenum">
              <a:rPr lang="en-US" smtClean="0"/>
              <a:pPr/>
              <a:t>46</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Guadalupe 09 DBH El Capitan from the south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r>
              <a:rPr lang="en-US" smtClean="0"/>
              <a:t>The reason the reef is exposed is due to the Rio Grande rift</a:t>
            </a:r>
          </a:p>
        </p:txBody>
      </p:sp>
      <p:sp>
        <p:nvSpPr>
          <p:cNvPr id="143364" name="Slide Number Placeholder 3"/>
          <p:cNvSpPr>
            <a:spLocks noGrp="1"/>
          </p:cNvSpPr>
          <p:nvPr>
            <p:ph type="sldNum" sz="quarter" idx="5"/>
          </p:nvPr>
        </p:nvSpPr>
        <p:spPr>
          <a:noFill/>
        </p:spPr>
        <p:txBody>
          <a:bodyPr/>
          <a:lstStyle/>
          <a:p>
            <a:fld id="{04DDC39B-1EF6-4C5D-B734-D07EA11A495C}"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33DECC45-8E1A-43EE-AD37-22A6403585F7}" type="slidenum">
              <a:rPr lang="en-US" smtClean="0"/>
              <a:pPr/>
              <a:t>50</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Cross section through the western part of Central Basin platform showing relationship between structure and stratigraphy</a:t>
            </a:r>
          </a:p>
          <a:p>
            <a:pPr eaLnBrk="1" hangingPunct="1"/>
            <a:r>
              <a:rPr lang="en-US" smtClean="0"/>
              <a:t>of Paleozoic strata. Oil fields are shown in black. Modified from Ward and others (1986).</a:t>
            </a:r>
          </a:p>
          <a:p>
            <a:pPr eaLnBrk="1" hangingPunct="1"/>
            <a:endParaRPr lang="en-US" smtClean="0"/>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07E38B6-2231-4EE9-9EFD-BF559B9BA819}" type="slidenum">
              <a:rPr lang="en-US" smtClean="0"/>
              <a:pPr/>
              <a:t>51</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Guadalupe 02 DBH North of McKittrick Canyon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2020862-0182-435C-8C2A-6B50091F4C50}" type="slidenum">
              <a:rPr lang="en-US" smtClean="0"/>
              <a:pPr/>
              <a:t>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Within the basin facies there are numerous sand lenses that are more resistant to erosion than the laminated basin limestone.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smtClean="0"/>
              <a:t>These were formed during periods of lower sea level when wind-blown sand was brought to the reef front where it was transported down the reef slope via sand slides and turbidity currents. Turbidity currents are mixtures of sediment and water that tumble down slope somewhat like underwater avalanches.</a:t>
            </a:r>
          </a:p>
        </p:txBody>
      </p:sp>
      <p:sp>
        <p:nvSpPr>
          <p:cNvPr id="101380" name="Slide Number Placeholder 3"/>
          <p:cNvSpPr>
            <a:spLocks noGrp="1"/>
          </p:cNvSpPr>
          <p:nvPr>
            <p:ph type="sldNum" sz="quarter" idx="5"/>
          </p:nvPr>
        </p:nvSpPr>
        <p:spPr>
          <a:noFill/>
        </p:spPr>
        <p:txBody>
          <a:bodyPr/>
          <a:lstStyle/>
          <a:p>
            <a:fld id="{CAD3A6BF-3730-472C-A51C-1E540D62BBA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08347E1-8A5A-459B-89D5-9A75F65F7B49}" type="slidenum">
              <a:rPr lang="en-US" smtClean="0"/>
              <a:pPr/>
              <a:t>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Because turbidity currents contain a variety of particle sizes and larger particles settle more quickly than finer ones, the deposits of turbidity currents, or “turbidites” , typically show graded bedding with finer particles above coarser. This one was deposited at the base of the reef slope and includes numerous shell fragments.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F36B2BA-C76E-4812-BE89-92E9336DD4D6}" type="slidenum">
              <a:rPr lang="en-US" smtClean="0"/>
              <a:pPr/>
              <a:t>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The basin facies can be seen at the mouth of Pine Spring Canyon just west of the Visitor Center and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smtClean="0"/>
              <a:t>… a few miles north at the mouth of McKittrick Canyon. The hike up McKittrick Canyon is rated “best in Texas” and although that may not mean much, the “Geology Trail”, which you can just make out on the north wall of the canyon, offers a world-class tour through the ancient reef.</a:t>
            </a:r>
          </a:p>
        </p:txBody>
      </p:sp>
      <p:sp>
        <p:nvSpPr>
          <p:cNvPr id="104452" name="Slide Number Placeholder 3"/>
          <p:cNvSpPr>
            <a:spLocks noGrp="1"/>
          </p:cNvSpPr>
          <p:nvPr>
            <p:ph type="sldNum" sz="quarter" idx="5"/>
          </p:nvPr>
        </p:nvSpPr>
        <p:spPr>
          <a:noFill/>
        </p:spPr>
        <p:txBody>
          <a:bodyPr/>
          <a:lstStyle/>
          <a:p>
            <a:fld id="{279E13E3-943C-40AC-BA74-E81D43E57F7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517F84-8CD1-4BAC-A9B2-1AF93E79DF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C3A8D-F70B-443B-8C6A-C969DC9F9A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1C0A67-8EDD-4684-AFAC-3D4B360833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31695-4950-485D-AD20-308746F307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B6D69-A193-4E74-BE76-0C9E11127B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F9B490-5E4F-4E06-9D2F-AA9CBDAE56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B0E24C-34B0-4A7E-B081-E0B51D7303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8E0B34-21C8-439F-9077-08DAAF3C22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1DD1A3-325B-476E-8159-C1701FB9DB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99CD2A-E0E0-4040-9C04-B43C5C5DE0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CE6965-2D98-4CD5-8747-33049A586C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D6E061FA-4FD1-4C2C-A72D-F3E22A3D80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6B0"/>
        </a:solidFill>
        <a:effectLst/>
      </p:bgPr>
    </p:bg>
    <p:spTree>
      <p:nvGrpSpPr>
        <p:cNvPr id="1" name=""/>
        <p:cNvGrpSpPr/>
        <p:nvPr/>
      </p:nvGrpSpPr>
      <p:grpSpPr>
        <a:xfrm>
          <a:off x="0" y="0"/>
          <a:ext cx="0" cy="0"/>
          <a:chOff x="0" y="0"/>
          <a:chExt cx="0" cy="0"/>
        </a:xfrm>
      </p:grpSpPr>
      <p:pic>
        <p:nvPicPr>
          <p:cNvPr id="22530" name="Picture 2" descr="guadfaciesspec"/>
          <p:cNvPicPr>
            <a:picLocks noChangeAspect="1" noChangeArrowheads="1"/>
          </p:cNvPicPr>
          <p:nvPr/>
        </p:nvPicPr>
        <p:blipFill>
          <a:blip r:embed="rId3"/>
          <a:srcRect l="1666" t="1285" r="1666" b="2303"/>
          <a:stretch>
            <a:fillRect/>
          </a:stretch>
        </p:blipFill>
        <p:spPr bwMode="auto">
          <a:xfrm>
            <a:off x="152400" y="6096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uadalupe 01AH"/>
          <p:cNvPicPr>
            <a:picLocks noChangeAspect="1" noChangeArrowheads="1"/>
          </p:cNvPicPr>
          <p:nvPr/>
        </p:nvPicPr>
        <p:blipFill>
          <a:blip r:embed="rId3"/>
          <a:srcRect/>
          <a:stretch>
            <a:fillRect/>
          </a:stretch>
        </p:blipFill>
        <p:spPr bwMode="auto">
          <a:xfrm>
            <a:off x="0" y="0"/>
            <a:ext cx="10098088" cy="6858000"/>
          </a:xfrm>
          <a:prstGeom prst="rect">
            <a:avLst/>
          </a:prstGeom>
          <a:noFill/>
          <a:ln w="9525">
            <a:noFill/>
            <a:miter lim="800000"/>
            <a:headEnd/>
            <a:tailEnd/>
          </a:ln>
        </p:spPr>
      </p:pic>
      <p:sp>
        <p:nvSpPr>
          <p:cNvPr id="31747" name="Text Box 3"/>
          <p:cNvSpPr txBox="1">
            <a:spLocks noChangeArrowheads="1"/>
          </p:cNvSpPr>
          <p:nvPr/>
        </p:nvSpPr>
        <p:spPr bwMode="auto">
          <a:xfrm>
            <a:off x="5867400" y="2971800"/>
            <a:ext cx="3276600" cy="523875"/>
          </a:xfrm>
          <a:prstGeom prst="rect">
            <a:avLst/>
          </a:prstGeom>
          <a:noFill/>
          <a:ln w="9525">
            <a:noFill/>
            <a:miter lim="800000"/>
            <a:headEnd/>
            <a:tailEnd/>
          </a:ln>
        </p:spPr>
        <p:txBody>
          <a:bodyPr>
            <a:spAutoFit/>
          </a:bodyPr>
          <a:lstStyle/>
          <a:p>
            <a:pPr>
              <a:spcBef>
                <a:spcPct val="50000"/>
              </a:spcBef>
            </a:pPr>
            <a:r>
              <a:rPr lang="en-US" sz="2800">
                <a:solidFill>
                  <a:schemeClr val="bg1"/>
                </a:solidFill>
              </a:rPr>
              <a:t>Basin sandstone</a:t>
            </a:r>
          </a:p>
        </p:txBody>
      </p:sp>
      <p:sp>
        <p:nvSpPr>
          <p:cNvPr id="4" name="Text Box 3"/>
          <p:cNvSpPr txBox="1">
            <a:spLocks noChangeArrowheads="1"/>
          </p:cNvSpPr>
          <p:nvPr/>
        </p:nvSpPr>
        <p:spPr bwMode="auto">
          <a:xfrm>
            <a:off x="1752600" y="3505200"/>
            <a:ext cx="1524000" cy="523875"/>
          </a:xfrm>
          <a:prstGeom prst="rect">
            <a:avLst/>
          </a:prstGeom>
          <a:noFill/>
          <a:ln w="9525">
            <a:noFill/>
            <a:miter lim="800000"/>
            <a:headEnd/>
            <a:tailEnd/>
          </a:ln>
        </p:spPr>
        <p:txBody>
          <a:bodyPr>
            <a:spAutoFit/>
          </a:bodyPr>
          <a:lstStyle/>
          <a:p>
            <a:pPr>
              <a:spcBef>
                <a:spcPct val="50000"/>
              </a:spcBef>
              <a:defRPr/>
            </a:pPr>
            <a:r>
              <a:rPr lang="en-US" sz="2800" dirty="0">
                <a:solidFill>
                  <a:schemeClr val="bg1"/>
                </a:solidFill>
                <a:effectLst>
                  <a:outerShdw blurRad="38100" dist="38100" dir="2700000" algn="tl">
                    <a:srgbClr val="000000">
                      <a:alpha val="43137"/>
                    </a:srgbClr>
                  </a:outerShdw>
                </a:effectLst>
              </a:rPr>
              <a:t>fine</a:t>
            </a:r>
          </a:p>
        </p:txBody>
      </p:sp>
      <p:sp>
        <p:nvSpPr>
          <p:cNvPr id="5" name="Text Box 3"/>
          <p:cNvSpPr txBox="1">
            <a:spLocks noChangeArrowheads="1"/>
          </p:cNvSpPr>
          <p:nvPr/>
        </p:nvSpPr>
        <p:spPr bwMode="auto">
          <a:xfrm>
            <a:off x="1828800" y="4419600"/>
            <a:ext cx="1828800" cy="523875"/>
          </a:xfrm>
          <a:prstGeom prst="rect">
            <a:avLst/>
          </a:prstGeom>
          <a:noFill/>
          <a:ln w="9525">
            <a:noFill/>
            <a:miter lim="800000"/>
            <a:headEnd/>
            <a:tailEnd/>
          </a:ln>
        </p:spPr>
        <p:txBody>
          <a:bodyPr>
            <a:spAutoFit/>
          </a:bodyPr>
          <a:lstStyle/>
          <a:p>
            <a:pPr>
              <a:spcBef>
                <a:spcPct val="50000"/>
              </a:spcBef>
              <a:defRPr/>
            </a:pPr>
            <a:r>
              <a:rPr lang="en-US" sz="2800" dirty="0">
                <a:solidFill>
                  <a:schemeClr val="bg1"/>
                </a:solidFill>
                <a:effectLst>
                  <a:outerShdw blurRad="38100" dist="38100" dir="2700000" algn="tl">
                    <a:srgbClr val="000000">
                      <a:alpha val="43137"/>
                    </a:srgbClr>
                  </a:outerShdw>
                </a:effectLst>
              </a:rPr>
              <a:t>coarse</a:t>
            </a:r>
          </a:p>
        </p:txBody>
      </p:sp>
      <p:cxnSp>
        <p:nvCxnSpPr>
          <p:cNvPr id="6" name="Straight Arrow Connector 5"/>
          <p:cNvCxnSpPr/>
          <p:nvPr/>
        </p:nvCxnSpPr>
        <p:spPr bwMode="auto">
          <a:xfrm flipV="1">
            <a:off x="3352800" y="4114800"/>
            <a:ext cx="762000" cy="457200"/>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7" name="Straight Arrow Connector 6"/>
          <p:cNvCxnSpPr/>
          <p:nvPr/>
        </p:nvCxnSpPr>
        <p:spPr bwMode="auto">
          <a:xfrm>
            <a:off x="2895600" y="3810000"/>
            <a:ext cx="1066800" cy="1588"/>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LStandModels"/>
          <p:cNvPicPr>
            <a:picLocks noChangeAspect="1" noChangeArrowheads="1"/>
          </p:cNvPicPr>
          <p:nvPr/>
        </p:nvPicPr>
        <p:blipFill>
          <a:blip r:embed="rId3"/>
          <a:srcRect/>
          <a:stretch>
            <a:fillRect/>
          </a:stretch>
        </p:blipFill>
        <p:spPr bwMode="auto">
          <a:xfrm>
            <a:off x="0" y="838200"/>
            <a:ext cx="9144000" cy="5176838"/>
          </a:xfrm>
          <a:prstGeom prst="rect">
            <a:avLst/>
          </a:prstGeom>
          <a:noFill/>
          <a:ln w="9525">
            <a:noFill/>
            <a:miter lim="800000"/>
            <a:headEnd/>
            <a:tailEnd/>
          </a:ln>
        </p:spPr>
      </p:pic>
      <p:sp>
        <p:nvSpPr>
          <p:cNvPr id="3" name="TextBox 2"/>
          <p:cNvSpPr txBox="1"/>
          <p:nvPr/>
        </p:nvSpPr>
        <p:spPr>
          <a:xfrm>
            <a:off x="3810000" y="152400"/>
            <a:ext cx="3886200" cy="584200"/>
          </a:xfrm>
          <a:prstGeom prst="rect">
            <a:avLst/>
          </a:prstGeom>
          <a:noFill/>
        </p:spPr>
        <p:txBody>
          <a:bodyPr>
            <a:spAutoFit/>
          </a:bodyPr>
          <a:lstStyle/>
          <a:p>
            <a:pPr>
              <a:defRPr/>
            </a:pPr>
            <a:r>
              <a:rPr lang="en-US" dirty="0">
                <a:solidFill>
                  <a:schemeClr val="bg1"/>
                </a:solidFill>
                <a:effectLst>
                  <a:outerShdw blurRad="38100" dist="38100" dir="2700000" algn="tl">
                    <a:srgbClr val="000000">
                      <a:alpha val="43137"/>
                    </a:srgbClr>
                  </a:outerShdw>
                </a:effectLst>
              </a:rPr>
              <a:t>Submarine canyon</a:t>
            </a:r>
          </a:p>
        </p:txBody>
      </p:sp>
      <p:cxnSp>
        <p:nvCxnSpPr>
          <p:cNvPr id="4" name="Straight Arrow Connector 3"/>
          <p:cNvCxnSpPr/>
          <p:nvPr/>
        </p:nvCxnSpPr>
        <p:spPr bwMode="auto">
          <a:xfrm rot="5400000">
            <a:off x="2933700" y="723900"/>
            <a:ext cx="1143000" cy="1066800"/>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rbinate blocks"/>
          <p:cNvPicPr>
            <a:picLocks noChangeAspect="1" noChangeArrowheads="1"/>
          </p:cNvPicPr>
          <p:nvPr/>
        </p:nvPicPr>
        <p:blipFill>
          <a:blip r:embed="rId3"/>
          <a:srcRect/>
          <a:stretch>
            <a:fillRect/>
          </a:stretch>
        </p:blipFill>
        <p:spPr bwMode="auto">
          <a:xfrm>
            <a:off x="0" y="0"/>
            <a:ext cx="10174288" cy="6858000"/>
          </a:xfrm>
          <a:prstGeom prst="rect">
            <a:avLst/>
          </a:prstGeom>
          <a:noFill/>
          <a:ln w="9525">
            <a:noFill/>
            <a:miter lim="800000"/>
            <a:headEnd/>
            <a:tailEnd/>
          </a:ln>
        </p:spPr>
      </p:pic>
      <p:sp>
        <p:nvSpPr>
          <p:cNvPr id="29699" name="Text Box 3"/>
          <p:cNvSpPr txBox="1">
            <a:spLocks noChangeArrowheads="1"/>
          </p:cNvSpPr>
          <p:nvPr/>
        </p:nvSpPr>
        <p:spPr bwMode="auto">
          <a:xfrm>
            <a:off x="4343400" y="3798888"/>
            <a:ext cx="4038600" cy="1077912"/>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carbonate slope material</a:t>
            </a:r>
          </a:p>
        </p:txBody>
      </p:sp>
      <p:sp>
        <p:nvSpPr>
          <p:cNvPr id="4" name="Text Box 3"/>
          <p:cNvSpPr txBox="1">
            <a:spLocks noChangeArrowheads="1"/>
          </p:cNvSpPr>
          <p:nvPr/>
        </p:nvSpPr>
        <p:spPr bwMode="auto">
          <a:xfrm>
            <a:off x="5257800" y="5867400"/>
            <a:ext cx="2514600" cy="584200"/>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sandstone</a:t>
            </a:r>
          </a:p>
        </p:txBody>
      </p:sp>
      <p:sp>
        <p:nvSpPr>
          <p:cNvPr id="5" name="Text Box 3"/>
          <p:cNvSpPr txBox="1">
            <a:spLocks noChangeArrowheads="1"/>
          </p:cNvSpPr>
          <p:nvPr/>
        </p:nvSpPr>
        <p:spPr bwMode="auto">
          <a:xfrm>
            <a:off x="609600" y="5892800"/>
            <a:ext cx="2514600" cy="584200"/>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hammer</a:t>
            </a:r>
          </a:p>
        </p:txBody>
      </p:sp>
      <p:cxnSp>
        <p:nvCxnSpPr>
          <p:cNvPr id="6" name="Straight Arrow Connector 5"/>
          <p:cNvCxnSpPr/>
          <p:nvPr/>
        </p:nvCxnSpPr>
        <p:spPr bwMode="auto">
          <a:xfrm flipV="1">
            <a:off x="2743200" y="5638800"/>
            <a:ext cx="762000" cy="457200"/>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EAAC"/>
        </a:solidFill>
        <a:effectLst/>
      </p:bgPr>
    </p:bg>
    <p:spTree>
      <p:nvGrpSpPr>
        <p:cNvPr id="1" name=""/>
        <p:cNvGrpSpPr/>
        <p:nvPr/>
      </p:nvGrpSpPr>
      <p:grpSpPr>
        <a:xfrm>
          <a:off x="0" y="0"/>
          <a:ext cx="0" cy="0"/>
          <a:chOff x="0" y="0"/>
          <a:chExt cx="0" cy="0"/>
        </a:xfrm>
      </p:grpSpPr>
      <p:pic>
        <p:nvPicPr>
          <p:cNvPr id="34818" name="Picture 2" descr="guadfaciesspec"/>
          <p:cNvPicPr>
            <a:picLocks noChangeAspect="1" noChangeArrowheads="1"/>
          </p:cNvPicPr>
          <p:nvPr/>
        </p:nvPicPr>
        <p:blipFill>
          <a:blip r:embed="rId3"/>
          <a:srcRect l="1666" t="1285" r="1666" b="2303"/>
          <a:stretch>
            <a:fillRect/>
          </a:stretch>
        </p:blipFill>
        <p:spPr bwMode="auto">
          <a:xfrm>
            <a:off x="152400" y="6096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apitanTrend"/>
          <p:cNvPicPr>
            <a:picLocks noChangeAspect="1" noChangeArrowheads="1"/>
          </p:cNvPicPr>
          <p:nvPr/>
        </p:nvPicPr>
        <p:blipFill>
          <a:blip r:embed="rId3"/>
          <a:srcRect/>
          <a:stretch>
            <a:fillRect/>
          </a:stretch>
        </p:blipFill>
        <p:spPr bwMode="auto">
          <a:xfrm>
            <a:off x="0" y="355600"/>
            <a:ext cx="9144000" cy="6145213"/>
          </a:xfrm>
          <a:prstGeom prst="rect">
            <a:avLst/>
          </a:prstGeom>
          <a:noFill/>
          <a:ln w="9525">
            <a:noFill/>
            <a:miter lim="800000"/>
            <a:headEnd/>
            <a:tailEnd/>
          </a:ln>
        </p:spPr>
      </p:pic>
      <p:cxnSp>
        <p:nvCxnSpPr>
          <p:cNvPr id="5" name="Straight Arrow Connector 4"/>
          <p:cNvCxnSpPr/>
          <p:nvPr/>
        </p:nvCxnSpPr>
        <p:spPr bwMode="auto">
          <a:xfrm rot="10800000">
            <a:off x="3810000" y="3352800"/>
            <a:ext cx="1905000" cy="1588"/>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
        <p:nvSpPr>
          <p:cNvPr id="8" name="Text Box 3"/>
          <p:cNvSpPr txBox="1">
            <a:spLocks noChangeArrowheads="1"/>
          </p:cNvSpPr>
          <p:nvPr/>
        </p:nvSpPr>
        <p:spPr bwMode="auto">
          <a:xfrm>
            <a:off x="5257800" y="3048000"/>
            <a:ext cx="3581400" cy="954088"/>
          </a:xfrm>
          <a:prstGeom prst="rect">
            <a:avLst/>
          </a:prstGeom>
          <a:noFill/>
          <a:ln w="9525">
            <a:noFill/>
            <a:miter lim="800000"/>
            <a:headEnd/>
            <a:tailEnd/>
          </a:ln>
        </p:spPr>
        <p:txBody>
          <a:bodyPr>
            <a:spAutoFit/>
          </a:bodyPr>
          <a:lstStyle/>
          <a:p>
            <a:pPr>
              <a:spcBef>
                <a:spcPct val="50000"/>
              </a:spcBef>
              <a:defRPr/>
            </a:pPr>
            <a:r>
              <a:rPr lang="en-US" sz="2800" dirty="0">
                <a:solidFill>
                  <a:schemeClr val="bg1"/>
                </a:solidFill>
                <a:effectLst>
                  <a:outerShdw blurRad="38100" dist="38100" dir="2700000" algn="tl">
                    <a:srgbClr val="000000">
                      <a:alpha val="43137"/>
                    </a:srgbClr>
                  </a:outerShdw>
                </a:effectLst>
              </a:rPr>
              <a:t>Cement filled vertical fractures</a:t>
            </a:r>
          </a:p>
        </p:txBody>
      </p:sp>
      <p:cxnSp>
        <p:nvCxnSpPr>
          <p:cNvPr id="9" name="Straight Arrow Connector 8"/>
          <p:cNvCxnSpPr/>
          <p:nvPr/>
        </p:nvCxnSpPr>
        <p:spPr bwMode="auto">
          <a:xfrm rot="5400000">
            <a:off x="5867400" y="4114800"/>
            <a:ext cx="838200" cy="533400"/>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ebis flow"/>
          <p:cNvPicPr>
            <a:picLocks noChangeAspect="1" noChangeArrowheads="1"/>
          </p:cNvPicPr>
          <p:nvPr/>
        </p:nvPicPr>
        <p:blipFill>
          <a:blip r:embed="rId3"/>
          <a:srcRect/>
          <a:stretch>
            <a:fillRect/>
          </a:stretch>
        </p:blipFill>
        <p:spPr bwMode="auto">
          <a:xfrm>
            <a:off x="0" y="347663"/>
            <a:ext cx="9144000" cy="6162675"/>
          </a:xfrm>
          <a:prstGeom prst="rect">
            <a:avLst/>
          </a:prstGeom>
          <a:noFill/>
          <a:ln w="9525">
            <a:noFill/>
            <a:miter lim="800000"/>
            <a:headEnd/>
            <a:tailEnd/>
          </a:ln>
        </p:spPr>
      </p:pic>
      <p:sp>
        <p:nvSpPr>
          <p:cNvPr id="36867" name="Text Box 3"/>
          <p:cNvSpPr txBox="1">
            <a:spLocks noChangeArrowheads="1"/>
          </p:cNvSpPr>
          <p:nvPr/>
        </p:nvSpPr>
        <p:spPr bwMode="auto">
          <a:xfrm>
            <a:off x="152400" y="2066925"/>
            <a:ext cx="5867400" cy="523875"/>
          </a:xfrm>
          <a:prstGeom prst="rect">
            <a:avLst/>
          </a:prstGeom>
          <a:noFill/>
          <a:ln w="9525">
            <a:noFill/>
            <a:miter lim="800000"/>
            <a:headEnd/>
            <a:tailEnd/>
          </a:ln>
        </p:spPr>
        <p:txBody>
          <a:bodyPr>
            <a:spAutoFit/>
          </a:bodyPr>
          <a:lstStyle/>
          <a:p>
            <a:pPr>
              <a:spcBef>
                <a:spcPct val="50000"/>
              </a:spcBef>
              <a:defRPr/>
            </a:pPr>
            <a:r>
              <a:rPr lang="en-US" sz="2800" dirty="0">
                <a:solidFill>
                  <a:schemeClr val="bg1"/>
                </a:solidFill>
                <a:effectLst>
                  <a:outerShdw blurRad="38100" dist="38100" dir="2700000" algn="tl">
                    <a:srgbClr val="000000">
                      <a:alpha val="43137"/>
                    </a:srgbClr>
                  </a:outerShdw>
                </a:effectLst>
              </a:rPr>
              <a:t>Forereef carbonate debris flow</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ryozoan"/>
          <p:cNvPicPr>
            <a:picLocks noChangeAspect="1" noChangeArrowheads="1"/>
          </p:cNvPicPr>
          <p:nvPr/>
        </p:nvPicPr>
        <p:blipFill>
          <a:blip r:embed="rId3"/>
          <a:srcRect/>
          <a:stretch>
            <a:fillRect/>
          </a:stretch>
        </p:blipFill>
        <p:spPr bwMode="auto">
          <a:xfrm>
            <a:off x="0" y="365125"/>
            <a:ext cx="9144000" cy="6126163"/>
          </a:xfrm>
          <a:prstGeom prst="rect">
            <a:avLst/>
          </a:prstGeom>
          <a:noFill/>
          <a:ln w="9525">
            <a:noFill/>
            <a:miter lim="800000"/>
            <a:headEnd/>
            <a:tailEnd/>
          </a:ln>
        </p:spPr>
      </p:pic>
      <p:sp>
        <p:nvSpPr>
          <p:cNvPr id="37891" name="Text Box 3"/>
          <p:cNvSpPr txBox="1">
            <a:spLocks noChangeArrowheads="1"/>
          </p:cNvSpPr>
          <p:nvPr/>
        </p:nvSpPr>
        <p:spPr bwMode="auto">
          <a:xfrm>
            <a:off x="2171700" y="533400"/>
            <a:ext cx="4800600" cy="1077913"/>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Fenestrate bryozoan.  Forereef slope dweller.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cKit1"/>
          <p:cNvPicPr>
            <a:picLocks noChangeAspect="1" noChangeArrowheads="1"/>
          </p:cNvPicPr>
          <p:nvPr/>
        </p:nvPicPr>
        <p:blipFill>
          <a:blip r:embed="rId3"/>
          <a:srcRect/>
          <a:stretch>
            <a:fillRect/>
          </a:stretch>
        </p:blipFill>
        <p:spPr bwMode="auto">
          <a:xfrm>
            <a:off x="0" y="457200"/>
            <a:ext cx="9144000" cy="5943600"/>
          </a:xfrm>
          <a:prstGeom prst="rect">
            <a:avLst/>
          </a:prstGeom>
          <a:noFill/>
          <a:ln w="9525">
            <a:noFill/>
            <a:miter lim="800000"/>
            <a:headEnd/>
            <a:tailEnd/>
          </a:ln>
        </p:spPr>
      </p:pic>
      <p:sp>
        <p:nvSpPr>
          <p:cNvPr id="38915" name="Text Box 3"/>
          <p:cNvSpPr txBox="1">
            <a:spLocks noChangeArrowheads="1"/>
          </p:cNvSpPr>
          <p:nvPr/>
        </p:nvSpPr>
        <p:spPr bwMode="auto">
          <a:xfrm rot="1486293">
            <a:off x="1138238" y="3797300"/>
            <a:ext cx="6040437" cy="523875"/>
          </a:xfrm>
          <a:prstGeom prst="rect">
            <a:avLst/>
          </a:prstGeom>
          <a:noFill/>
          <a:ln w="9525">
            <a:noFill/>
            <a:miter lim="800000"/>
            <a:headEnd/>
            <a:tailEnd/>
          </a:ln>
        </p:spPr>
        <p:txBody>
          <a:bodyPr>
            <a:spAutoFit/>
          </a:bodyPr>
          <a:lstStyle/>
          <a:p>
            <a:pPr>
              <a:spcBef>
                <a:spcPct val="50000"/>
              </a:spcBef>
              <a:defRPr/>
            </a:pPr>
            <a:r>
              <a:rPr lang="en-US" sz="2800" dirty="0">
                <a:solidFill>
                  <a:schemeClr val="bg1"/>
                </a:solidFill>
                <a:effectLst>
                  <a:outerShdw blurRad="38100" dist="38100" dir="2700000" algn="tl">
                    <a:srgbClr val="000000">
                      <a:alpha val="43137"/>
                    </a:srgbClr>
                  </a:outerShdw>
                </a:effectLst>
              </a:rPr>
              <a:t>Steeply dipping forereef facies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EAAC"/>
        </a:solidFill>
        <a:effectLst/>
      </p:bgPr>
    </p:bg>
    <p:spTree>
      <p:nvGrpSpPr>
        <p:cNvPr id="1" name=""/>
        <p:cNvGrpSpPr/>
        <p:nvPr/>
      </p:nvGrpSpPr>
      <p:grpSpPr>
        <a:xfrm>
          <a:off x="0" y="0"/>
          <a:ext cx="0" cy="0"/>
          <a:chOff x="0" y="0"/>
          <a:chExt cx="0" cy="0"/>
        </a:xfrm>
      </p:grpSpPr>
      <p:pic>
        <p:nvPicPr>
          <p:cNvPr id="39938" name="Picture 2" descr="guadfaciesspec"/>
          <p:cNvPicPr>
            <a:picLocks noChangeAspect="1" noChangeArrowheads="1"/>
          </p:cNvPicPr>
          <p:nvPr/>
        </p:nvPicPr>
        <p:blipFill>
          <a:blip r:embed="rId3"/>
          <a:srcRect l="1666" t="1285" r="1666" b="2303"/>
          <a:stretch>
            <a:fillRect/>
          </a:stretch>
        </p:blipFill>
        <p:spPr bwMode="auto">
          <a:xfrm>
            <a:off x="152400" y="6096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a:srcRect/>
          <a:stretch>
            <a:fillRect/>
          </a:stretch>
        </p:blipFill>
        <p:spPr bwMode="auto">
          <a:xfrm>
            <a:off x="-28575" y="381000"/>
            <a:ext cx="9172575" cy="6096000"/>
          </a:xfrm>
          <a:prstGeom prst="rect">
            <a:avLst/>
          </a:prstGeom>
          <a:noFill/>
          <a:ln w="9525">
            <a:noFill/>
            <a:miter lim="800000"/>
            <a:headEnd/>
            <a:tailEnd/>
          </a:ln>
        </p:spPr>
      </p:pic>
      <p:sp>
        <p:nvSpPr>
          <p:cNvPr id="40963" name="Text Box 3"/>
          <p:cNvSpPr txBox="1">
            <a:spLocks noChangeArrowheads="1"/>
          </p:cNvSpPr>
          <p:nvPr/>
        </p:nvSpPr>
        <p:spPr bwMode="auto">
          <a:xfrm>
            <a:off x="0" y="533400"/>
            <a:ext cx="9144000" cy="584200"/>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Massive El Capitan Limestone - reef facies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uadalupe 08 DBH"/>
          <p:cNvPicPr>
            <a:picLocks noChangeAspect="1" noChangeArrowheads="1"/>
          </p:cNvPicPr>
          <p:nvPr/>
        </p:nvPicPr>
        <p:blipFill>
          <a:blip r:embed="rId3"/>
          <a:srcRect/>
          <a:stretch>
            <a:fillRect/>
          </a:stretch>
        </p:blipFill>
        <p:spPr bwMode="auto">
          <a:xfrm>
            <a:off x="-587375" y="0"/>
            <a:ext cx="10318750" cy="6858000"/>
          </a:xfrm>
          <a:prstGeom prst="rect">
            <a:avLst/>
          </a:prstGeom>
          <a:noFill/>
          <a:ln w="9525">
            <a:noFill/>
            <a:miter lim="800000"/>
            <a:headEnd/>
            <a:tailEnd/>
          </a:ln>
        </p:spPr>
      </p:pic>
      <p:sp>
        <p:nvSpPr>
          <p:cNvPr id="24579" name="Text Box 3"/>
          <p:cNvSpPr txBox="1">
            <a:spLocks noChangeArrowheads="1"/>
          </p:cNvSpPr>
          <p:nvPr/>
        </p:nvSpPr>
        <p:spPr bwMode="auto">
          <a:xfrm>
            <a:off x="1143000" y="4068763"/>
            <a:ext cx="3352800" cy="579437"/>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Basin facies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alc algea"/>
          <p:cNvPicPr>
            <a:picLocks noChangeAspect="1" noChangeArrowheads="1"/>
          </p:cNvPicPr>
          <p:nvPr/>
        </p:nvPicPr>
        <p:blipFill>
          <a:blip r:embed="rId3"/>
          <a:srcRect/>
          <a:stretch>
            <a:fillRect/>
          </a:stretch>
        </p:blipFill>
        <p:spPr bwMode="auto">
          <a:xfrm>
            <a:off x="0" y="338138"/>
            <a:ext cx="9144000" cy="6181725"/>
          </a:xfrm>
          <a:prstGeom prst="rect">
            <a:avLst/>
          </a:prstGeom>
          <a:noFill/>
          <a:ln w="9525">
            <a:noFill/>
            <a:miter lim="800000"/>
            <a:headEnd/>
            <a:tailEnd/>
          </a:ln>
        </p:spPr>
      </p:pic>
      <p:sp>
        <p:nvSpPr>
          <p:cNvPr id="41987" name="Text Box 3"/>
          <p:cNvSpPr txBox="1">
            <a:spLocks noChangeArrowheads="1"/>
          </p:cNvSpPr>
          <p:nvPr/>
        </p:nvSpPr>
        <p:spPr bwMode="auto">
          <a:xfrm>
            <a:off x="152400" y="106680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Calcareous Algae (Tubiphytes)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5" descr="upper_permian2 tubiphites and bryozoans"/>
          <p:cNvPicPr>
            <a:picLocks noChangeAspect="1" noChangeArrowheads="1"/>
          </p:cNvPicPr>
          <p:nvPr/>
        </p:nvPicPr>
        <p:blipFill>
          <a:blip r:embed="rId3"/>
          <a:srcRect/>
          <a:stretch>
            <a:fillRect/>
          </a:stretch>
        </p:blipFill>
        <p:spPr bwMode="auto">
          <a:xfrm>
            <a:off x="0" y="881063"/>
            <a:ext cx="9144000" cy="5095875"/>
          </a:xfrm>
          <a:prstGeom prst="rect">
            <a:avLst/>
          </a:prstGeom>
          <a:noFill/>
          <a:ln w="9525">
            <a:noFill/>
            <a:miter lim="800000"/>
            <a:headEnd/>
            <a:tailEnd/>
          </a:ln>
        </p:spPr>
      </p:pic>
      <p:sp>
        <p:nvSpPr>
          <p:cNvPr id="43011" name="Text Box 6"/>
          <p:cNvSpPr txBox="1">
            <a:spLocks noChangeArrowheads="1"/>
          </p:cNvSpPr>
          <p:nvPr/>
        </p:nvSpPr>
        <p:spPr bwMode="auto">
          <a:xfrm>
            <a:off x="5753100" y="533400"/>
            <a:ext cx="2476500" cy="579438"/>
          </a:xfrm>
          <a:prstGeom prst="rect">
            <a:avLst/>
          </a:prstGeom>
          <a:noFill/>
          <a:ln w="9525">
            <a:noFill/>
            <a:miter lim="800000"/>
            <a:headEnd/>
            <a:tailEnd/>
          </a:ln>
        </p:spPr>
        <p:txBody>
          <a:bodyPr>
            <a:spAutoFit/>
          </a:bodyPr>
          <a:lstStyle/>
          <a:p>
            <a:pPr>
              <a:spcBef>
                <a:spcPct val="50000"/>
              </a:spcBef>
              <a:defRPr/>
            </a:pPr>
            <a:r>
              <a:rPr lang="en-US" dirty="0">
                <a:solidFill>
                  <a:schemeClr val="tx1"/>
                </a:solidFill>
                <a:effectLst>
                  <a:outerShdw blurRad="38100" dist="38100" dir="2700000" algn="tl">
                    <a:srgbClr val="000000">
                      <a:alpha val="43137"/>
                    </a:srgbClr>
                  </a:outerShdw>
                </a:effectLst>
              </a:rPr>
              <a:t>Bryozoan</a:t>
            </a:r>
          </a:p>
        </p:txBody>
      </p:sp>
      <p:sp>
        <p:nvSpPr>
          <p:cNvPr id="4" name="Text Box 6"/>
          <p:cNvSpPr txBox="1">
            <a:spLocks noChangeArrowheads="1"/>
          </p:cNvSpPr>
          <p:nvPr/>
        </p:nvSpPr>
        <p:spPr bwMode="auto">
          <a:xfrm>
            <a:off x="914400" y="838200"/>
            <a:ext cx="2362200" cy="579438"/>
          </a:xfrm>
          <a:prstGeom prst="rect">
            <a:avLst/>
          </a:prstGeom>
          <a:noFill/>
          <a:ln w="9525">
            <a:noFill/>
            <a:miter lim="800000"/>
            <a:headEnd/>
            <a:tailEnd/>
          </a:ln>
        </p:spPr>
        <p:txBody>
          <a:bodyPr>
            <a:spAutoFit/>
          </a:bodyPr>
          <a:lstStyle/>
          <a:p>
            <a:pPr>
              <a:spcBef>
                <a:spcPct val="50000"/>
              </a:spcBef>
              <a:defRPr/>
            </a:pPr>
            <a:r>
              <a:rPr lang="en-US" dirty="0">
                <a:solidFill>
                  <a:schemeClr val="tx1"/>
                </a:solidFill>
                <a:effectLst>
                  <a:outerShdw blurRad="38100" dist="38100" dir="2700000" algn="tl">
                    <a:srgbClr val="000000">
                      <a:alpha val="43137"/>
                    </a:srgbClr>
                  </a:outerShdw>
                </a:effectLst>
              </a:rPr>
              <a:t>Tubiphyte</a:t>
            </a:r>
          </a:p>
        </p:txBody>
      </p:sp>
      <p:cxnSp>
        <p:nvCxnSpPr>
          <p:cNvPr id="5" name="Straight Arrow Connector 4"/>
          <p:cNvCxnSpPr/>
          <p:nvPr/>
        </p:nvCxnSpPr>
        <p:spPr bwMode="auto">
          <a:xfrm rot="10800000" flipV="1">
            <a:off x="5334000" y="838200"/>
            <a:ext cx="685800" cy="457200"/>
          </a:xfrm>
          <a:prstGeom prst="straightConnector1">
            <a:avLst/>
          </a:prstGeom>
          <a:solidFill>
            <a:schemeClr val="accent1"/>
          </a:solidFill>
          <a:ln w="635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9" name="Straight Arrow Connector 8"/>
          <p:cNvCxnSpPr/>
          <p:nvPr/>
        </p:nvCxnSpPr>
        <p:spPr bwMode="auto">
          <a:xfrm>
            <a:off x="3200400" y="1219200"/>
            <a:ext cx="685800" cy="609600"/>
          </a:xfrm>
          <a:prstGeom prst="straightConnector1">
            <a:avLst/>
          </a:prstGeom>
          <a:solidFill>
            <a:schemeClr val="accent1"/>
          </a:solidFill>
          <a:ln w="635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ef sponge"/>
          <p:cNvPicPr>
            <a:picLocks noChangeAspect="1" noChangeArrowheads="1"/>
          </p:cNvPicPr>
          <p:nvPr/>
        </p:nvPicPr>
        <p:blipFill>
          <a:blip r:embed="rId3"/>
          <a:srcRect/>
          <a:stretch>
            <a:fillRect/>
          </a:stretch>
        </p:blipFill>
        <p:spPr bwMode="auto">
          <a:xfrm>
            <a:off x="0" y="338138"/>
            <a:ext cx="9144000" cy="6181725"/>
          </a:xfrm>
          <a:prstGeom prst="rect">
            <a:avLst/>
          </a:prstGeom>
          <a:noFill/>
          <a:ln w="9525">
            <a:noFill/>
            <a:miter lim="800000"/>
            <a:headEnd/>
            <a:tailEnd/>
          </a:ln>
        </p:spPr>
      </p:pic>
      <p:sp>
        <p:nvSpPr>
          <p:cNvPr id="44035" name="Rectangle 3"/>
          <p:cNvSpPr>
            <a:spLocks noChangeArrowheads="1"/>
          </p:cNvSpPr>
          <p:nvPr/>
        </p:nvSpPr>
        <p:spPr bwMode="auto">
          <a:xfrm>
            <a:off x="2473325" y="5029200"/>
            <a:ext cx="2860675" cy="1077913"/>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Calcareous Sponges</a:t>
            </a:r>
          </a:p>
        </p:txBody>
      </p:sp>
      <p:cxnSp>
        <p:nvCxnSpPr>
          <p:cNvPr id="4" name="Straight Arrow Connector 3"/>
          <p:cNvCxnSpPr/>
          <p:nvPr/>
        </p:nvCxnSpPr>
        <p:spPr bwMode="auto">
          <a:xfrm flipV="1">
            <a:off x="4114800" y="4343400"/>
            <a:ext cx="1143000" cy="762000"/>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8" name="Straight Arrow Connector 7"/>
          <p:cNvCxnSpPr/>
          <p:nvPr/>
        </p:nvCxnSpPr>
        <p:spPr bwMode="auto">
          <a:xfrm rot="16200000" flipV="1">
            <a:off x="2286000" y="3733800"/>
            <a:ext cx="1600200" cy="990600"/>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10" name="Straight Arrow Connector 9"/>
          <p:cNvCxnSpPr/>
          <p:nvPr/>
        </p:nvCxnSpPr>
        <p:spPr bwMode="auto">
          <a:xfrm rot="10800000">
            <a:off x="1524000" y="5257800"/>
            <a:ext cx="1219200" cy="1588"/>
          </a:xfrm>
          <a:prstGeom prst="straightConnector1">
            <a:avLst/>
          </a:prstGeom>
          <a:solidFill>
            <a:schemeClr val="accent1"/>
          </a:solidFill>
          <a:ln w="635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apitanFauna"/>
          <p:cNvPicPr>
            <a:picLocks noChangeAspect="1" noChangeArrowheads="1"/>
          </p:cNvPicPr>
          <p:nvPr/>
        </p:nvPicPr>
        <p:blipFill>
          <a:blip r:embed="rId3"/>
          <a:srcRect/>
          <a:stretch>
            <a:fillRect/>
          </a:stretch>
        </p:blipFill>
        <p:spPr bwMode="auto">
          <a:xfrm>
            <a:off x="0" y="0"/>
            <a:ext cx="9144000" cy="669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iorama"/>
          <p:cNvPicPr>
            <a:picLocks noChangeAspect="1" noChangeArrowheads="1"/>
          </p:cNvPicPr>
          <p:nvPr/>
        </p:nvPicPr>
        <p:blipFill>
          <a:blip r:embed="rId3"/>
          <a:srcRect/>
          <a:stretch>
            <a:fillRect/>
          </a:stretch>
        </p:blipFill>
        <p:spPr bwMode="auto">
          <a:xfrm>
            <a:off x="2286000" y="0"/>
            <a:ext cx="4635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EAAC"/>
        </a:solidFill>
        <a:effectLst/>
      </p:bgPr>
    </p:bg>
    <p:spTree>
      <p:nvGrpSpPr>
        <p:cNvPr id="1" name=""/>
        <p:cNvGrpSpPr/>
        <p:nvPr/>
      </p:nvGrpSpPr>
      <p:grpSpPr>
        <a:xfrm>
          <a:off x="0" y="0"/>
          <a:ext cx="0" cy="0"/>
          <a:chOff x="0" y="0"/>
          <a:chExt cx="0" cy="0"/>
        </a:xfrm>
      </p:grpSpPr>
      <p:pic>
        <p:nvPicPr>
          <p:cNvPr id="47106" name="Picture 2" descr="guadfaciesspec"/>
          <p:cNvPicPr>
            <a:picLocks noChangeAspect="1" noChangeArrowheads="1"/>
          </p:cNvPicPr>
          <p:nvPr/>
        </p:nvPicPr>
        <p:blipFill>
          <a:blip r:embed="rId3"/>
          <a:srcRect l="1666" t="1285" r="1666" b="2303"/>
          <a:stretch>
            <a:fillRect/>
          </a:stretch>
        </p:blipFill>
        <p:spPr bwMode="auto">
          <a:xfrm>
            <a:off x="152400" y="6096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a:srcRect/>
          <a:stretch>
            <a:fillRect/>
          </a:stretch>
        </p:blipFill>
        <p:spPr bwMode="auto">
          <a:xfrm>
            <a:off x="0" y="290513"/>
            <a:ext cx="9144000" cy="6276975"/>
          </a:xfrm>
          <a:prstGeom prst="rect">
            <a:avLst/>
          </a:prstGeom>
          <a:noFill/>
          <a:ln w="9525">
            <a:noFill/>
            <a:miter lim="800000"/>
            <a:headEnd/>
            <a:tailEnd/>
          </a:ln>
        </p:spPr>
      </p:pic>
      <p:sp>
        <p:nvSpPr>
          <p:cNvPr id="50179" name="Text Box 3"/>
          <p:cNvSpPr txBox="1">
            <a:spLocks noChangeArrowheads="1"/>
          </p:cNvSpPr>
          <p:nvPr/>
        </p:nvSpPr>
        <p:spPr bwMode="auto">
          <a:xfrm>
            <a:off x="-228600" y="1981200"/>
            <a:ext cx="33528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Crinoid fossil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EAAC"/>
        </a:solidFill>
        <a:effectLst/>
      </p:bgPr>
    </p:bg>
    <p:spTree>
      <p:nvGrpSpPr>
        <p:cNvPr id="1" name=""/>
        <p:cNvGrpSpPr/>
        <p:nvPr/>
      </p:nvGrpSpPr>
      <p:grpSpPr>
        <a:xfrm>
          <a:off x="0" y="0"/>
          <a:ext cx="0" cy="0"/>
          <a:chOff x="0" y="0"/>
          <a:chExt cx="0" cy="0"/>
        </a:xfrm>
      </p:grpSpPr>
      <p:pic>
        <p:nvPicPr>
          <p:cNvPr id="49154" name="Picture 2" descr="guadfaciesspec"/>
          <p:cNvPicPr>
            <a:picLocks noChangeAspect="1" noChangeArrowheads="1"/>
          </p:cNvPicPr>
          <p:nvPr/>
        </p:nvPicPr>
        <p:blipFill>
          <a:blip r:embed="rId3"/>
          <a:srcRect l="1666" t="1285" r="1666" b="2303"/>
          <a:stretch>
            <a:fillRect/>
          </a:stretch>
        </p:blipFill>
        <p:spPr bwMode="auto">
          <a:xfrm>
            <a:off x="152400" y="6096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very near-back-reef"/>
          <p:cNvPicPr>
            <a:picLocks noChangeAspect="1" noChangeArrowheads="1"/>
          </p:cNvPicPr>
          <p:nvPr/>
        </p:nvPicPr>
        <p:blipFill>
          <a:blip r:embed="rId3"/>
          <a:srcRect/>
          <a:stretch>
            <a:fillRect/>
          </a:stretch>
        </p:blipFill>
        <p:spPr bwMode="auto">
          <a:xfrm>
            <a:off x="0" y="200025"/>
            <a:ext cx="9144000" cy="6456363"/>
          </a:xfrm>
          <a:prstGeom prst="rect">
            <a:avLst/>
          </a:prstGeom>
          <a:noFill/>
          <a:ln w="9525">
            <a:noFill/>
            <a:miter lim="800000"/>
            <a:headEnd/>
            <a:tailEnd/>
          </a:ln>
        </p:spPr>
      </p:pic>
      <p:sp>
        <p:nvSpPr>
          <p:cNvPr id="52227" name="Text Box 3"/>
          <p:cNvSpPr txBox="1">
            <a:spLocks noChangeArrowheads="1"/>
          </p:cNvSpPr>
          <p:nvPr/>
        </p:nvSpPr>
        <p:spPr bwMode="auto">
          <a:xfrm>
            <a:off x="0" y="4800600"/>
            <a:ext cx="9144000" cy="519113"/>
          </a:xfrm>
          <a:prstGeom prst="rect">
            <a:avLst/>
          </a:prstGeom>
          <a:noFill/>
          <a:ln w="9525">
            <a:noFill/>
            <a:miter lim="800000"/>
            <a:headEnd/>
            <a:tailEnd/>
          </a:ln>
        </p:spPr>
        <p:txBody>
          <a:bodyPr>
            <a:spAutoFit/>
          </a:bodyPr>
          <a:lstStyle/>
          <a:p>
            <a:pPr>
              <a:spcBef>
                <a:spcPct val="50000"/>
              </a:spcBef>
              <a:defRPr/>
            </a:pPr>
            <a:r>
              <a:rPr lang="en-US" sz="2800" dirty="0">
                <a:solidFill>
                  <a:schemeClr val="bg1"/>
                </a:solidFill>
                <a:effectLst>
                  <a:outerShdw blurRad="38100" dist="38100" dir="2700000" algn="tl">
                    <a:srgbClr val="000000">
                      <a:alpha val="43137"/>
                    </a:srgbClr>
                  </a:outerShdw>
                </a:effectLst>
              </a:rPr>
              <a:t>Cross bedded grainstones = beach origin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EAAC"/>
        </a:solidFill>
        <a:effectLst/>
      </p:bgPr>
    </p:bg>
    <p:spTree>
      <p:nvGrpSpPr>
        <p:cNvPr id="1" name=""/>
        <p:cNvGrpSpPr/>
        <p:nvPr/>
      </p:nvGrpSpPr>
      <p:grpSpPr>
        <a:xfrm>
          <a:off x="0" y="0"/>
          <a:ext cx="0" cy="0"/>
          <a:chOff x="0" y="0"/>
          <a:chExt cx="0" cy="0"/>
        </a:xfrm>
      </p:grpSpPr>
      <p:pic>
        <p:nvPicPr>
          <p:cNvPr id="51202" name="Picture 2" descr="guadfaciesspec"/>
          <p:cNvPicPr>
            <a:picLocks noChangeAspect="1" noChangeArrowheads="1"/>
          </p:cNvPicPr>
          <p:nvPr/>
        </p:nvPicPr>
        <p:blipFill>
          <a:blip r:embed="rId3"/>
          <a:srcRect l="1666" t="20567" r="1666" b="2303"/>
          <a:stretch>
            <a:fillRect/>
          </a:stretch>
        </p:blipFill>
        <p:spPr bwMode="auto">
          <a:xfrm>
            <a:off x="152400" y="1752600"/>
            <a:ext cx="8839200" cy="4572000"/>
          </a:xfrm>
          <a:prstGeom prst="rect">
            <a:avLst/>
          </a:prstGeom>
          <a:noFill/>
          <a:ln w="9525">
            <a:noFill/>
            <a:miter lim="800000"/>
            <a:headEnd/>
            <a:tailEnd/>
          </a:ln>
        </p:spPr>
      </p:pic>
      <p:cxnSp>
        <p:nvCxnSpPr>
          <p:cNvPr id="4" name="Straight Arrow Connector 3"/>
          <p:cNvCxnSpPr/>
          <p:nvPr/>
        </p:nvCxnSpPr>
        <p:spPr bwMode="auto">
          <a:xfrm rot="5400000" flipH="1" flipV="1">
            <a:off x="2284413" y="1524000"/>
            <a:ext cx="611188" cy="1587"/>
          </a:xfrm>
          <a:prstGeom prst="straightConnector1">
            <a:avLst/>
          </a:prstGeom>
          <a:solidFill>
            <a:schemeClr val="accent1"/>
          </a:solidFill>
          <a:ln w="635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8" name="TextBox 7"/>
          <p:cNvSpPr txBox="1"/>
          <p:nvPr/>
        </p:nvSpPr>
        <p:spPr>
          <a:xfrm>
            <a:off x="1752600" y="711200"/>
            <a:ext cx="1752600" cy="584200"/>
          </a:xfrm>
          <a:prstGeom prst="rect">
            <a:avLst/>
          </a:prstGeom>
          <a:noFill/>
        </p:spPr>
        <p:txBody>
          <a:bodyPr>
            <a:spAutoFit/>
          </a:bodyPr>
          <a:lstStyle/>
          <a:p>
            <a:pPr>
              <a:defRPr/>
            </a:pPr>
            <a:r>
              <a:rPr lang="en-US" dirty="0">
                <a:solidFill>
                  <a:schemeClr val="tx1"/>
                </a:solidFill>
                <a:effectLst>
                  <a:outerShdw blurRad="38100" dist="38100" dir="2700000" algn="tl">
                    <a:srgbClr val="000000">
                      <a:alpha val="43137"/>
                    </a:srgbClr>
                  </a:outerShdw>
                </a:effectLst>
              </a:rPr>
              <a:t>CO</a:t>
            </a:r>
            <a:r>
              <a:rPr lang="en-US" baseline="-25000" dirty="0">
                <a:solidFill>
                  <a:schemeClr val="tx1"/>
                </a:solidFill>
                <a:effectLst>
                  <a:outerShdw blurRad="38100" dist="38100" dir="2700000" algn="tl">
                    <a:srgbClr val="000000">
                      <a:alpha val="43137"/>
                    </a:srgbClr>
                  </a:outerShdw>
                </a:effectLst>
              </a:rPr>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Bell Cyn Form"/>
          <p:cNvPicPr>
            <a:picLocks noChangeAspect="1" noChangeArrowheads="1"/>
          </p:cNvPicPr>
          <p:nvPr/>
        </p:nvPicPr>
        <p:blipFill>
          <a:blip r:embed="rId3"/>
          <a:srcRect/>
          <a:stretch>
            <a:fillRect/>
          </a:stretch>
        </p:blipFill>
        <p:spPr bwMode="auto">
          <a:xfrm>
            <a:off x="0" y="0"/>
            <a:ext cx="9144000" cy="5761038"/>
          </a:xfrm>
          <a:prstGeom prst="rect">
            <a:avLst/>
          </a:prstGeom>
          <a:noFill/>
          <a:ln w="9525">
            <a:noFill/>
            <a:miter lim="800000"/>
            <a:headEnd/>
            <a:tailEnd/>
          </a:ln>
        </p:spPr>
      </p:pic>
      <p:sp>
        <p:nvSpPr>
          <p:cNvPr id="25603" name="Text Box 3"/>
          <p:cNvSpPr txBox="1">
            <a:spLocks noChangeArrowheads="1"/>
          </p:cNvSpPr>
          <p:nvPr/>
        </p:nvSpPr>
        <p:spPr bwMode="auto">
          <a:xfrm>
            <a:off x="0" y="198120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Laminated, organic-rich limestone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Yates Fm pisolitic dolomite"/>
          <p:cNvPicPr>
            <a:picLocks noChangeAspect="1" noChangeArrowheads="1"/>
          </p:cNvPicPr>
          <p:nvPr/>
        </p:nvPicPr>
        <p:blipFill>
          <a:blip r:embed="rId3"/>
          <a:srcRect/>
          <a:stretch>
            <a:fillRect/>
          </a:stretch>
        </p:blipFill>
        <p:spPr bwMode="auto">
          <a:xfrm>
            <a:off x="0" y="266700"/>
            <a:ext cx="9144000" cy="6324600"/>
          </a:xfrm>
          <a:prstGeom prst="rect">
            <a:avLst/>
          </a:prstGeom>
          <a:noFill/>
          <a:ln w="9525">
            <a:noFill/>
            <a:miter lim="800000"/>
            <a:headEnd/>
            <a:tailEnd/>
          </a:ln>
        </p:spPr>
      </p:pic>
      <p:sp>
        <p:nvSpPr>
          <p:cNvPr id="54275" name="Text Box 3"/>
          <p:cNvSpPr txBox="1">
            <a:spLocks noChangeArrowheads="1"/>
          </p:cNvSpPr>
          <p:nvPr/>
        </p:nvSpPr>
        <p:spPr bwMode="auto">
          <a:xfrm>
            <a:off x="0" y="5135563"/>
            <a:ext cx="9144000" cy="579437"/>
          </a:xfrm>
          <a:prstGeom prst="rect">
            <a:avLst/>
          </a:prstGeom>
          <a:noFill/>
          <a:ln w="9525">
            <a:noFill/>
            <a:miter lim="800000"/>
            <a:headEnd/>
            <a:tailEnd/>
          </a:ln>
        </p:spPr>
        <p:txBody>
          <a:bodyPr>
            <a:spAutoFit/>
          </a:bodyPr>
          <a:lstStyle/>
          <a:p>
            <a:pPr>
              <a:spcBef>
                <a:spcPct val="50000"/>
              </a:spcBef>
              <a:defRPr/>
            </a:pPr>
            <a:r>
              <a:rPr lang="en-US" dirty="0" err="1">
                <a:solidFill>
                  <a:schemeClr val="bg1"/>
                </a:solidFill>
                <a:effectLst>
                  <a:outerShdw blurRad="38100" dist="38100" dir="2700000" algn="tl">
                    <a:srgbClr val="000000">
                      <a:alpha val="43137"/>
                    </a:srgbClr>
                  </a:outerShdw>
                </a:effectLst>
              </a:rPr>
              <a:t>Pisolitic</a:t>
            </a:r>
            <a:r>
              <a:rPr lang="en-US" dirty="0">
                <a:solidFill>
                  <a:schemeClr val="bg1"/>
                </a:solidFill>
                <a:effectLst>
                  <a:outerShdw blurRad="38100" dist="38100" dir="2700000" algn="tl">
                    <a:srgbClr val="000000">
                      <a:alpha val="43137"/>
                    </a:srgbClr>
                  </a:outerShdw>
                </a:effectLst>
              </a:rPr>
              <a:t> dolomite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EAAC"/>
        </a:solidFill>
        <a:effectLst/>
      </p:bgPr>
    </p:bg>
    <p:spTree>
      <p:nvGrpSpPr>
        <p:cNvPr id="1" name=""/>
        <p:cNvGrpSpPr/>
        <p:nvPr/>
      </p:nvGrpSpPr>
      <p:grpSpPr>
        <a:xfrm>
          <a:off x="0" y="0"/>
          <a:ext cx="0" cy="0"/>
          <a:chOff x="0" y="0"/>
          <a:chExt cx="0" cy="0"/>
        </a:xfrm>
      </p:grpSpPr>
      <p:pic>
        <p:nvPicPr>
          <p:cNvPr id="53250" name="Picture 2" descr="guadfaciesspec"/>
          <p:cNvPicPr>
            <a:picLocks noChangeAspect="1" noChangeArrowheads="1"/>
          </p:cNvPicPr>
          <p:nvPr/>
        </p:nvPicPr>
        <p:blipFill>
          <a:blip r:embed="rId3"/>
          <a:srcRect l="1666" t="1285" r="1666" b="2303"/>
          <a:stretch>
            <a:fillRect/>
          </a:stretch>
        </p:blipFill>
        <p:spPr bwMode="auto">
          <a:xfrm>
            <a:off x="152400" y="6096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even Rivers Formation4"/>
          <p:cNvPicPr>
            <a:picLocks noChangeAspect="1" noChangeArrowheads="1"/>
          </p:cNvPicPr>
          <p:nvPr/>
        </p:nvPicPr>
        <p:blipFill>
          <a:blip r:embed="rId3"/>
          <a:srcRect/>
          <a:stretch>
            <a:fillRect/>
          </a:stretch>
        </p:blipFill>
        <p:spPr bwMode="auto">
          <a:xfrm>
            <a:off x="0" y="338138"/>
            <a:ext cx="9144000" cy="6181725"/>
          </a:xfrm>
          <a:prstGeom prst="rect">
            <a:avLst/>
          </a:prstGeom>
          <a:noFill/>
          <a:ln w="9525">
            <a:noFill/>
            <a:miter lim="800000"/>
            <a:headEnd/>
            <a:tailEnd/>
          </a:ln>
        </p:spPr>
      </p:pic>
      <p:sp>
        <p:nvSpPr>
          <p:cNvPr id="56323" name="Text Box 3"/>
          <p:cNvSpPr txBox="1">
            <a:spLocks noChangeArrowheads="1"/>
          </p:cNvSpPr>
          <p:nvPr/>
        </p:nvSpPr>
        <p:spPr bwMode="auto">
          <a:xfrm>
            <a:off x="-914400" y="258763"/>
            <a:ext cx="5638800" cy="1570037"/>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Lagoonal facies – stromatolites and evaporites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even Rivers Formation5"/>
          <p:cNvPicPr>
            <a:picLocks noChangeAspect="1" noChangeArrowheads="1"/>
          </p:cNvPicPr>
          <p:nvPr/>
        </p:nvPicPr>
        <p:blipFill>
          <a:blip r:embed="rId3"/>
          <a:srcRect/>
          <a:stretch>
            <a:fillRect/>
          </a:stretch>
        </p:blipFill>
        <p:spPr bwMode="auto">
          <a:xfrm>
            <a:off x="0" y="355600"/>
            <a:ext cx="9144000" cy="6145213"/>
          </a:xfrm>
          <a:prstGeom prst="rect">
            <a:avLst/>
          </a:prstGeom>
          <a:noFill/>
          <a:ln w="9525">
            <a:noFill/>
            <a:miter lim="800000"/>
            <a:headEnd/>
            <a:tailEnd/>
          </a:ln>
        </p:spPr>
      </p:pic>
      <p:sp>
        <p:nvSpPr>
          <p:cNvPr id="57347" name="Text Box 3"/>
          <p:cNvSpPr txBox="1">
            <a:spLocks noChangeArrowheads="1"/>
          </p:cNvSpPr>
          <p:nvPr/>
        </p:nvSpPr>
        <p:spPr bwMode="auto">
          <a:xfrm>
            <a:off x="0" y="426720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Dolomite with evaporite crystal molds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EAAC"/>
        </a:solidFill>
        <a:effectLst/>
      </p:bgPr>
    </p:bg>
    <p:spTree>
      <p:nvGrpSpPr>
        <p:cNvPr id="1" name=""/>
        <p:cNvGrpSpPr/>
        <p:nvPr/>
      </p:nvGrpSpPr>
      <p:grpSpPr>
        <a:xfrm>
          <a:off x="0" y="0"/>
          <a:ext cx="0" cy="0"/>
          <a:chOff x="0" y="0"/>
          <a:chExt cx="0" cy="0"/>
        </a:xfrm>
      </p:grpSpPr>
      <p:pic>
        <p:nvPicPr>
          <p:cNvPr id="56322" name="Picture 2" descr="guadfaciesspec"/>
          <p:cNvPicPr>
            <a:picLocks noChangeAspect="1" noChangeArrowheads="1"/>
          </p:cNvPicPr>
          <p:nvPr/>
        </p:nvPicPr>
        <p:blipFill>
          <a:blip r:embed="rId3"/>
          <a:srcRect l="1666" t="1285" r="1666" b="2303"/>
          <a:stretch>
            <a:fillRect/>
          </a:stretch>
        </p:blipFill>
        <p:spPr bwMode="auto">
          <a:xfrm>
            <a:off x="152400" y="6096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even Rivers Formation3"/>
          <p:cNvPicPr>
            <a:picLocks noChangeAspect="1" noChangeArrowheads="1"/>
          </p:cNvPicPr>
          <p:nvPr/>
        </p:nvPicPr>
        <p:blipFill>
          <a:blip r:embed="rId3"/>
          <a:srcRect/>
          <a:stretch>
            <a:fillRect/>
          </a:stretch>
        </p:blipFill>
        <p:spPr bwMode="auto">
          <a:xfrm>
            <a:off x="0" y="319088"/>
            <a:ext cx="9144000" cy="6219825"/>
          </a:xfrm>
          <a:prstGeom prst="rect">
            <a:avLst/>
          </a:prstGeom>
          <a:noFill/>
          <a:ln w="9525">
            <a:noFill/>
            <a:miter lim="800000"/>
            <a:headEnd/>
            <a:tailEnd/>
          </a:ln>
        </p:spPr>
      </p:pic>
      <p:sp>
        <p:nvSpPr>
          <p:cNvPr id="59395" name="Text Box 3"/>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Massive nodular gypsum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even Rivers Formation"/>
          <p:cNvPicPr>
            <a:picLocks noChangeAspect="1" noChangeArrowheads="1"/>
          </p:cNvPicPr>
          <p:nvPr/>
        </p:nvPicPr>
        <p:blipFill>
          <a:blip r:embed="rId3"/>
          <a:srcRect/>
          <a:stretch>
            <a:fillRect/>
          </a:stretch>
        </p:blipFill>
        <p:spPr bwMode="auto">
          <a:xfrm>
            <a:off x="0" y="319088"/>
            <a:ext cx="9144000" cy="6219825"/>
          </a:xfrm>
          <a:prstGeom prst="rect">
            <a:avLst/>
          </a:prstGeom>
          <a:noFill/>
          <a:ln w="9525">
            <a:noFill/>
            <a:miter lim="800000"/>
            <a:headEnd/>
            <a:tailEnd/>
          </a:ln>
        </p:spPr>
      </p:pic>
      <p:sp>
        <p:nvSpPr>
          <p:cNvPr id="60419" name="Text Box 3"/>
          <p:cNvSpPr txBox="1">
            <a:spLocks noChangeArrowheads="1"/>
          </p:cNvSpPr>
          <p:nvPr/>
        </p:nvSpPr>
        <p:spPr bwMode="auto">
          <a:xfrm>
            <a:off x="4953000" y="4191000"/>
            <a:ext cx="4191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evaporite (gypsum)</a:t>
            </a:r>
          </a:p>
        </p:txBody>
      </p:sp>
      <p:sp>
        <p:nvSpPr>
          <p:cNvPr id="4" name="TextBox 3"/>
          <p:cNvSpPr txBox="1"/>
          <p:nvPr/>
        </p:nvSpPr>
        <p:spPr>
          <a:xfrm>
            <a:off x="4953000" y="381000"/>
            <a:ext cx="2209800" cy="584200"/>
          </a:xfrm>
          <a:prstGeom prst="rect">
            <a:avLst/>
          </a:prstGeom>
          <a:noFill/>
        </p:spPr>
        <p:txBody>
          <a:bodyPr>
            <a:spAutoFit/>
          </a:bodyPr>
          <a:lstStyle/>
          <a:p>
            <a:pPr>
              <a:defRPr/>
            </a:pPr>
            <a:r>
              <a:rPr lang="en-US" dirty="0">
                <a:solidFill>
                  <a:schemeClr val="bg1"/>
                </a:solidFill>
                <a:effectLst>
                  <a:outerShdw blurRad="38100" dist="38100" dir="2700000" algn="tl">
                    <a:srgbClr val="000000">
                      <a:alpha val="43137"/>
                    </a:srgbClr>
                  </a:outerShdw>
                </a:effectLst>
              </a:rPr>
              <a:t>dolomite</a:t>
            </a:r>
          </a:p>
        </p:txBody>
      </p:sp>
      <p:sp>
        <p:nvSpPr>
          <p:cNvPr id="5" name="Text Box 3"/>
          <p:cNvSpPr txBox="1">
            <a:spLocks noChangeArrowheads="1"/>
          </p:cNvSpPr>
          <p:nvPr/>
        </p:nvSpPr>
        <p:spPr bwMode="auto">
          <a:xfrm>
            <a:off x="4876800" y="2620963"/>
            <a:ext cx="4800600" cy="579437"/>
          </a:xfrm>
          <a:prstGeom prst="rect">
            <a:avLst/>
          </a:prstGeom>
          <a:noFill/>
          <a:ln w="9525">
            <a:noFill/>
            <a:miter lim="800000"/>
            <a:headEnd/>
            <a:tailEnd/>
          </a:ln>
        </p:spPr>
        <p:txBody>
          <a:bodyPr>
            <a:spAutoFit/>
          </a:bodyPr>
          <a:lstStyle/>
          <a:p>
            <a:pPr>
              <a:spcBef>
                <a:spcPct val="50000"/>
              </a:spcBef>
              <a:defRPr/>
            </a:pPr>
            <a:r>
              <a:rPr lang="en-US" dirty="0" err="1">
                <a:solidFill>
                  <a:schemeClr val="bg1"/>
                </a:solidFill>
                <a:effectLst>
                  <a:outerShdw blurRad="38100" dist="38100" dir="2700000" algn="tl">
                    <a:srgbClr val="000000">
                      <a:alpha val="43137"/>
                    </a:srgbClr>
                  </a:outerShdw>
                </a:effectLst>
              </a:rPr>
              <a:t>Redbed</a:t>
            </a:r>
            <a:r>
              <a:rPr lang="en-US" dirty="0">
                <a:solidFill>
                  <a:schemeClr val="bg1"/>
                </a:solidFill>
                <a:effectLst>
                  <a:outerShdw blurRad="38100" dist="38100" dir="2700000" algn="tl">
                    <a:srgbClr val="000000">
                      <a:alpha val="43137"/>
                    </a:srgbClr>
                  </a:outerShdw>
                </a:effectLst>
              </a:rPr>
              <a:t> (siltstone)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even Rivers Formation2"/>
          <p:cNvPicPr>
            <a:picLocks noChangeAspect="1" noChangeArrowheads="1"/>
          </p:cNvPicPr>
          <p:nvPr/>
        </p:nvPicPr>
        <p:blipFill>
          <a:blip r:embed="rId3"/>
          <a:srcRect/>
          <a:stretch>
            <a:fillRect/>
          </a:stretch>
        </p:blipFill>
        <p:spPr bwMode="auto">
          <a:xfrm>
            <a:off x="0" y="265113"/>
            <a:ext cx="9144000" cy="6327775"/>
          </a:xfrm>
          <a:prstGeom prst="rect">
            <a:avLst/>
          </a:prstGeom>
          <a:noFill/>
          <a:ln w="9525">
            <a:noFill/>
            <a:miter lim="800000"/>
            <a:headEnd/>
            <a:tailEnd/>
          </a:ln>
        </p:spPr>
      </p:pic>
      <p:sp>
        <p:nvSpPr>
          <p:cNvPr id="61443" name="Text Box 3"/>
          <p:cNvSpPr txBox="1">
            <a:spLocks noChangeArrowheads="1"/>
          </p:cNvSpPr>
          <p:nvPr/>
        </p:nvSpPr>
        <p:spPr bwMode="auto">
          <a:xfrm>
            <a:off x="152400" y="38100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Red siltstone and nodular gypsum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3"/>
          <a:srcRect/>
          <a:stretch>
            <a:fillRect/>
          </a:stretch>
        </p:blipFill>
        <p:spPr bwMode="auto">
          <a:xfrm>
            <a:off x="4495800" y="0"/>
            <a:ext cx="4648200" cy="6791325"/>
          </a:xfrm>
          <a:prstGeom prst="rect">
            <a:avLst/>
          </a:prstGeom>
          <a:noFill/>
          <a:ln w="9525">
            <a:noFill/>
            <a:miter lim="800000"/>
            <a:headEnd/>
            <a:tailEnd/>
          </a:ln>
        </p:spPr>
      </p:pic>
      <p:sp>
        <p:nvSpPr>
          <p:cNvPr id="4" name="Text Box 3"/>
          <p:cNvSpPr txBox="1">
            <a:spLocks noChangeArrowheads="1"/>
          </p:cNvSpPr>
          <p:nvPr/>
        </p:nvSpPr>
        <p:spPr bwMode="auto">
          <a:xfrm>
            <a:off x="152400" y="2644775"/>
            <a:ext cx="4191000" cy="1568450"/>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Laminated evaporite (basin facies - Castile Formation.)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Guadalupe 02AH"/>
          <p:cNvPicPr>
            <a:picLocks noChangeAspect="1" noChangeArrowheads="1"/>
          </p:cNvPicPr>
          <p:nvPr/>
        </p:nvPicPr>
        <p:blipFill>
          <a:blip r:embed="rId3"/>
          <a:srcRect/>
          <a:stretch>
            <a:fillRect/>
          </a:stretch>
        </p:blipFill>
        <p:spPr bwMode="auto">
          <a:xfrm>
            <a:off x="0" y="350838"/>
            <a:ext cx="9144000" cy="6156325"/>
          </a:xfrm>
          <a:prstGeom prst="rect">
            <a:avLst/>
          </a:prstGeom>
          <a:noFill/>
          <a:ln w="9525">
            <a:noFill/>
            <a:miter lim="800000"/>
            <a:headEnd/>
            <a:tailEnd/>
          </a:ln>
        </p:spPr>
      </p:pic>
      <p:sp>
        <p:nvSpPr>
          <p:cNvPr id="62467" name="Text Box 3"/>
          <p:cNvSpPr txBox="1">
            <a:spLocks noChangeArrowheads="1"/>
          </p:cNvSpPr>
          <p:nvPr/>
        </p:nvSpPr>
        <p:spPr bwMode="auto">
          <a:xfrm>
            <a:off x="381000" y="563563"/>
            <a:ext cx="4191000" cy="1570037"/>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Laminated evaporite (basin facies - Castile 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oGuadOil"/>
          <p:cNvPicPr>
            <a:picLocks noChangeAspect="1" noChangeArrowheads="1"/>
          </p:cNvPicPr>
          <p:nvPr/>
        </p:nvPicPr>
        <p:blipFill>
          <a:blip r:embed="rId3"/>
          <a:srcRect/>
          <a:stretch>
            <a:fillRect/>
          </a:stretch>
        </p:blipFill>
        <p:spPr bwMode="auto">
          <a:xfrm>
            <a:off x="1143000" y="0"/>
            <a:ext cx="69342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ermStrat"/>
          <p:cNvPicPr>
            <a:picLocks noChangeAspect="1" noChangeArrowheads="1"/>
          </p:cNvPicPr>
          <p:nvPr/>
        </p:nvPicPr>
        <p:blipFill>
          <a:blip r:embed="rId3"/>
          <a:srcRect/>
          <a:stretch>
            <a:fillRect/>
          </a:stretch>
        </p:blipFill>
        <p:spPr bwMode="auto">
          <a:xfrm>
            <a:off x="0" y="0"/>
            <a:ext cx="9144000" cy="6321425"/>
          </a:xfrm>
          <a:prstGeom prst="rect">
            <a:avLst/>
          </a:prstGeom>
          <a:noFill/>
          <a:ln w="9525">
            <a:noFill/>
            <a:miter lim="800000"/>
            <a:headEnd/>
            <a:tailEnd/>
          </a:ln>
        </p:spPr>
      </p:pic>
      <p:sp>
        <p:nvSpPr>
          <p:cNvPr id="63491" name="Text Box 3"/>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Castile Fm. Evaporite buries reef</a:t>
            </a:r>
            <a:r>
              <a:rPr lang="en-US" dirty="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McKit1"/>
          <p:cNvPicPr>
            <a:picLocks noChangeAspect="1" noChangeArrowheads="1"/>
          </p:cNvPicPr>
          <p:nvPr/>
        </p:nvPicPr>
        <p:blipFill>
          <a:blip r:embed="rId3"/>
          <a:srcRect/>
          <a:stretch>
            <a:fillRect/>
          </a:stretch>
        </p:blipFill>
        <p:spPr bwMode="auto">
          <a:xfrm>
            <a:off x="0" y="457200"/>
            <a:ext cx="9144000" cy="5943600"/>
          </a:xfrm>
          <a:prstGeom prst="rect">
            <a:avLst/>
          </a:prstGeom>
          <a:noFill/>
          <a:ln w="9525">
            <a:noFill/>
            <a:miter lim="800000"/>
            <a:headEnd/>
            <a:tailEnd/>
          </a:ln>
        </p:spPr>
      </p:pic>
      <p:sp>
        <p:nvSpPr>
          <p:cNvPr id="3" name="Right Triangle 2"/>
          <p:cNvSpPr>
            <a:spLocks noChangeArrowheads="1"/>
          </p:cNvSpPr>
          <p:nvPr/>
        </p:nvSpPr>
        <p:spPr bwMode="auto">
          <a:xfrm flipH="1" flipV="1">
            <a:off x="-1066800" y="838200"/>
            <a:ext cx="10210800" cy="4495800"/>
          </a:xfrm>
          <a:prstGeom prst="rtTriangle">
            <a:avLst/>
          </a:prstGeom>
          <a:solidFill>
            <a:srgbClr val="FFFF00">
              <a:alpha val="30196"/>
            </a:srgbClr>
          </a:solidFill>
          <a:ln w="9525" algn="ctr">
            <a:noFill/>
            <a:round/>
            <a:headEnd/>
            <a:tailEnd/>
          </a:ln>
        </p:spPr>
        <p:txBody>
          <a:bodyPr/>
          <a:lstStyle/>
          <a:p>
            <a:endParaRPr lang="en-US"/>
          </a:p>
        </p:txBody>
      </p:sp>
      <p:sp>
        <p:nvSpPr>
          <p:cNvPr id="4" name="TextBox 3"/>
          <p:cNvSpPr txBox="1"/>
          <p:nvPr/>
        </p:nvSpPr>
        <p:spPr>
          <a:xfrm>
            <a:off x="6553200" y="3962400"/>
            <a:ext cx="2971800" cy="400050"/>
          </a:xfrm>
          <a:prstGeom prst="rect">
            <a:avLst/>
          </a:prstGeom>
          <a:noFill/>
        </p:spPr>
        <p:txBody>
          <a:bodyPr>
            <a:spAutoFit/>
          </a:bodyPr>
          <a:lstStyle/>
          <a:p>
            <a:pPr>
              <a:defRPr/>
            </a:pPr>
            <a:r>
              <a:rPr lang="en-US" sz="2000" dirty="0">
                <a:solidFill>
                  <a:schemeClr val="bg1"/>
                </a:solidFill>
                <a:effectLst>
                  <a:outerShdw blurRad="38100" dist="38100" dir="2700000" algn="tl">
                    <a:srgbClr val="000000">
                      <a:alpha val="43137"/>
                    </a:srgbClr>
                  </a:outerShdw>
                </a:effectLst>
              </a:rPr>
              <a:t>Castile 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3.33333E-6 0 L 0.81666 0.46111 " pathEditMode="relative" rAng="0" ptsTypes="AA">
                                      <p:cBhvr>
                                        <p:cTn id="6" dur="5000" fill="hold"/>
                                        <p:tgtEl>
                                          <p:spTgt spid="3"/>
                                        </p:tgtEl>
                                        <p:attrNameLst>
                                          <p:attrName>ppt_x</p:attrName>
                                          <p:attrName>ppt_y</p:attrName>
                                        </p:attrNameLst>
                                      </p:cBhvr>
                                      <p:rCtr x="408"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r Peter Scholle"/>
          <p:cNvPicPr>
            <a:picLocks noChangeAspect="1" noChangeArrowheads="1"/>
          </p:cNvPicPr>
          <p:nvPr/>
        </p:nvPicPr>
        <p:blipFill>
          <a:blip r:embed="rId3"/>
          <a:srcRect/>
          <a:stretch>
            <a:fillRect/>
          </a:stretch>
        </p:blipFill>
        <p:spPr bwMode="auto">
          <a:xfrm>
            <a:off x="5105400" y="533400"/>
            <a:ext cx="3398838" cy="4419600"/>
          </a:xfrm>
          <a:prstGeom prst="rect">
            <a:avLst/>
          </a:prstGeom>
          <a:noFill/>
          <a:ln w="9525">
            <a:noFill/>
            <a:miter lim="800000"/>
            <a:headEnd/>
            <a:tailEnd/>
          </a:ln>
        </p:spPr>
      </p:pic>
      <p:sp>
        <p:nvSpPr>
          <p:cNvPr id="64515" name="Text Box 3"/>
          <p:cNvSpPr txBox="1">
            <a:spLocks noChangeArrowheads="1"/>
          </p:cNvSpPr>
          <p:nvPr/>
        </p:nvSpPr>
        <p:spPr bwMode="auto">
          <a:xfrm>
            <a:off x="533400" y="304800"/>
            <a:ext cx="4419600" cy="5453063"/>
          </a:xfrm>
          <a:prstGeom prst="rect">
            <a:avLst/>
          </a:prstGeom>
          <a:noFill/>
          <a:ln w="9525">
            <a:noFill/>
            <a:miter lim="800000"/>
            <a:headEnd/>
            <a:tailEnd/>
          </a:ln>
        </p:spPr>
        <p:txBody>
          <a:bodyPr>
            <a:spAutoFit/>
          </a:bodyPr>
          <a:lstStyle/>
          <a:p>
            <a:pPr algn="l"/>
            <a:r>
              <a:rPr lang="en-US"/>
              <a:t>A big nod goes to:</a:t>
            </a:r>
          </a:p>
          <a:p>
            <a:pPr algn="l"/>
            <a:endParaRPr lang="en-US"/>
          </a:p>
          <a:p>
            <a:pPr algn="l"/>
            <a:r>
              <a:rPr lang="en-US"/>
              <a:t>Dr. Peter A. Scholle   </a:t>
            </a:r>
          </a:p>
          <a:p>
            <a:pPr algn="l"/>
            <a:r>
              <a:rPr lang="en-US"/>
              <a:t>Director and State Geologist</a:t>
            </a:r>
          </a:p>
          <a:p>
            <a:pPr algn="l"/>
            <a:endParaRPr lang="en-US"/>
          </a:p>
          <a:p>
            <a:pPr algn="l"/>
            <a:r>
              <a:rPr lang="en-US"/>
              <a:t>New Mexico Bureau of Mines &amp; Mineral Resources</a:t>
            </a:r>
            <a:br>
              <a:rPr lang="en-US"/>
            </a:br>
            <a:r>
              <a:rPr lang="en-US"/>
              <a:t>New Mexico Tech</a:t>
            </a:r>
            <a:br>
              <a:rPr lang="en-US"/>
            </a:br>
            <a:endParaRPr lang="en-US"/>
          </a:p>
        </p:txBody>
      </p:sp>
      <p:sp>
        <p:nvSpPr>
          <p:cNvPr id="64516" name="TextBox 3"/>
          <p:cNvSpPr txBox="1">
            <a:spLocks noChangeArrowheads="1"/>
          </p:cNvSpPr>
          <p:nvPr/>
        </p:nvSpPr>
        <p:spPr bwMode="auto">
          <a:xfrm>
            <a:off x="1447800" y="5562600"/>
            <a:ext cx="6248400" cy="1077913"/>
          </a:xfrm>
          <a:prstGeom prst="rect">
            <a:avLst/>
          </a:prstGeom>
          <a:noFill/>
          <a:ln w="9525">
            <a:noFill/>
            <a:miter lim="800000"/>
            <a:headEnd/>
            <a:tailEnd/>
          </a:ln>
        </p:spPr>
        <p:txBody>
          <a:bodyPr>
            <a:spAutoFit/>
          </a:bodyPr>
          <a:lstStyle/>
          <a:p>
            <a:r>
              <a:rPr lang="en-US"/>
              <a:t>http://geoinfo.nmt.edu/staff/scholle/guadalupe.html#genset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gastropod"/>
          <p:cNvPicPr>
            <a:picLocks noChangeAspect="1" noChangeArrowheads="1"/>
          </p:cNvPicPr>
          <p:nvPr/>
        </p:nvPicPr>
        <p:blipFill>
          <a:blip r:embed="rId3"/>
          <a:srcRect/>
          <a:stretch>
            <a:fillRect/>
          </a:stretch>
        </p:blipFill>
        <p:spPr bwMode="auto">
          <a:xfrm>
            <a:off x="0" y="0"/>
            <a:ext cx="9144000" cy="6181725"/>
          </a:xfrm>
          <a:prstGeom prst="rect">
            <a:avLst/>
          </a:prstGeom>
          <a:noFill/>
          <a:ln w="9525">
            <a:noFill/>
            <a:miter lim="800000"/>
            <a:headEnd/>
            <a:tailEnd/>
          </a:ln>
        </p:spPr>
      </p:pic>
      <p:sp>
        <p:nvSpPr>
          <p:cNvPr id="65539" name="Text Box 3"/>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spcBef>
                <a:spcPct val="50000"/>
              </a:spcBef>
            </a:pPr>
            <a:r>
              <a:rPr lang="en-US"/>
              <a:t>Shelf-ward edge of Capitan reef</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2" name="Picture 2" descr="near back-reef Mizzia"/>
          <p:cNvPicPr>
            <a:picLocks noChangeAspect="1" noChangeArrowheads="1"/>
          </p:cNvPicPr>
          <p:nvPr/>
        </p:nvPicPr>
        <p:blipFill>
          <a:blip r:embed="rId3"/>
          <a:srcRect/>
          <a:stretch>
            <a:fillRect/>
          </a:stretch>
        </p:blipFill>
        <p:spPr bwMode="auto">
          <a:xfrm>
            <a:off x="0" y="0"/>
            <a:ext cx="9144000" cy="6072188"/>
          </a:xfrm>
          <a:prstGeom prst="rect">
            <a:avLst/>
          </a:prstGeom>
          <a:noFill/>
          <a:ln w="9525">
            <a:noFill/>
            <a:miter lim="800000"/>
            <a:headEnd/>
            <a:tailEnd/>
          </a:ln>
        </p:spPr>
      </p:pic>
      <p:sp>
        <p:nvSpPr>
          <p:cNvPr id="66563" name="Text Box 3"/>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spcBef>
                <a:spcPct val="50000"/>
              </a:spcBef>
            </a:pPr>
            <a:r>
              <a:rPr lang="en-US"/>
              <a:t>Enlargement of green algae grains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6" name="Picture 2" descr="Brushy Cyn Fm subFan"/>
          <p:cNvPicPr>
            <a:picLocks noChangeAspect="1" noChangeArrowheads="1"/>
          </p:cNvPicPr>
          <p:nvPr/>
        </p:nvPicPr>
        <p:blipFill>
          <a:blip r:embed="rId3"/>
          <a:srcRect/>
          <a:stretch>
            <a:fillRect/>
          </a:stretch>
        </p:blipFill>
        <p:spPr bwMode="auto">
          <a:xfrm>
            <a:off x="0" y="0"/>
            <a:ext cx="9144000" cy="6199188"/>
          </a:xfrm>
          <a:prstGeom prst="rect">
            <a:avLst/>
          </a:prstGeom>
          <a:noFill/>
          <a:ln w="9525">
            <a:noFill/>
            <a:miter lim="800000"/>
            <a:headEnd/>
            <a:tailEnd/>
          </a:ln>
        </p:spPr>
      </p:pic>
      <p:sp>
        <p:nvSpPr>
          <p:cNvPr id="28675" name="Text Box 3"/>
          <p:cNvSpPr txBox="1">
            <a:spLocks noChangeArrowheads="1"/>
          </p:cNvSpPr>
          <p:nvPr/>
        </p:nvSpPr>
        <p:spPr bwMode="auto">
          <a:xfrm>
            <a:off x="3810000" y="1981200"/>
            <a:ext cx="5105400" cy="1077913"/>
          </a:xfrm>
          <a:prstGeom prst="rect">
            <a:avLst/>
          </a:prstGeom>
          <a:noFill/>
          <a:ln w="9525">
            <a:noFill/>
            <a:miter lim="800000"/>
            <a:headEnd/>
            <a:tailEnd/>
          </a:ln>
        </p:spPr>
        <p:txBody>
          <a:bodyPr>
            <a:spAutoFit/>
          </a:bodyPr>
          <a:lstStyle/>
          <a:p>
            <a:pPr>
              <a:spcBef>
                <a:spcPct val="50000"/>
              </a:spcBef>
              <a:defRPr/>
            </a:pPr>
            <a:r>
              <a:rPr lang="en-US" dirty="0">
                <a:solidFill>
                  <a:schemeClr val="tx1"/>
                </a:solidFill>
                <a:effectLst>
                  <a:outerShdw blurRad="38100" dist="38100" dir="2700000" algn="tl">
                    <a:srgbClr val="000000">
                      <a:alpha val="43137"/>
                    </a:srgbClr>
                  </a:outerShdw>
                </a:effectLst>
              </a:rPr>
              <a:t>Sandstone fill of submarine fan channel</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0" name="Picture 2" descr="Guadalupe 09 DBH"/>
          <p:cNvPicPr>
            <a:picLocks noChangeAspect="1" noChangeArrowheads="1"/>
          </p:cNvPicPr>
          <p:nvPr/>
        </p:nvPicPr>
        <p:blipFill>
          <a:blip r:embed="rId3"/>
          <a:srcRect/>
          <a:stretch>
            <a:fillRect/>
          </a:stretch>
        </p:blipFill>
        <p:spPr bwMode="auto">
          <a:xfrm>
            <a:off x="0" y="0"/>
            <a:ext cx="9144000" cy="6076950"/>
          </a:xfrm>
          <a:prstGeom prst="rect">
            <a:avLst/>
          </a:prstGeom>
          <a:noFill/>
          <a:ln w="9525">
            <a:noFill/>
            <a:miter lim="800000"/>
            <a:headEnd/>
            <a:tailEnd/>
          </a:ln>
        </p:spPr>
      </p:pic>
      <p:sp>
        <p:nvSpPr>
          <p:cNvPr id="68611" name="Text Box 3"/>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spcBef>
                <a:spcPct val="50000"/>
              </a:spcBef>
            </a:pPr>
            <a:r>
              <a:rPr lang="en-US"/>
              <a:t>Lowered base level exposes reef</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descr="Delaware Basin"/>
          <p:cNvPicPr>
            <a:picLocks noChangeAspect="1" noChangeArrowheads="1"/>
          </p:cNvPicPr>
          <p:nvPr/>
        </p:nvPicPr>
        <p:blipFill>
          <a:blip r:embed="rId2"/>
          <a:srcRect/>
          <a:stretch>
            <a:fillRect/>
          </a:stretch>
        </p:blipFill>
        <p:spPr bwMode="auto">
          <a:xfrm>
            <a:off x="0" y="304800"/>
            <a:ext cx="9144000" cy="6227763"/>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58" name="Picture 2" descr="Rio Grande rift2"/>
          <p:cNvPicPr>
            <a:picLocks noChangeAspect="1" noChangeArrowheads="1"/>
          </p:cNvPicPr>
          <p:nvPr/>
        </p:nvPicPr>
        <p:blipFill>
          <a:blip r:embed="rId3"/>
          <a:srcRect l="15834" r="18333"/>
          <a:stretch>
            <a:fillRect/>
          </a:stretch>
        </p:blipFill>
        <p:spPr bwMode="auto">
          <a:xfrm>
            <a:off x="762000" y="19050"/>
            <a:ext cx="7848600" cy="6838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2" descr="UpGuadOil"/>
          <p:cNvPicPr>
            <a:picLocks noChangeAspect="1" noChangeArrowheads="1"/>
          </p:cNvPicPr>
          <p:nvPr/>
        </p:nvPicPr>
        <p:blipFill>
          <a:blip r:embed="rId2"/>
          <a:srcRect/>
          <a:stretch>
            <a:fillRect/>
          </a:stretch>
        </p:blipFill>
        <p:spPr bwMode="auto">
          <a:xfrm>
            <a:off x="1066800" y="0"/>
            <a:ext cx="7010400" cy="690562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uadalupe 10 DBH"/>
          <p:cNvPicPr>
            <a:picLocks noChangeAspect="1" noChangeArrowheads="1"/>
          </p:cNvPicPr>
          <p:nvPr/>
        </p:nvPicPr>
        <p:blipFill>
          <a:blip r:embed="rId3"/>
          <a:srcRect/>
          <a:stretch>
            <a:fillRect/>
          </a:stretch>
        </p:blipFill>
        <p:spPr bwMode="auto">
          <a:xfrm>
            <a:off x="-533400" y="0"/>
            <a:ext cx="10210800" cy="6832600"/>
          </a:xfrm>
          <a:prstGeom prst="rect">
            <a:avLst/>
          </a:prstGeom>
          <a:noFill/>
          <a:ln w="9525">
            <a:noFill/>
            <a:miter lim="800000"/>
            <a:headEnd/>
            <a:tailEnd/>
          </a:ln>
        </p:spPr>
      </p:pic>
      <p:sp>
        <p:nvSpPr>
          <p:cNvPr id="27651" name="Text Box 3"/>
          <p:cNvSpPr txBox="1">
            <a:spLocks noChangeArrowheads="1"/>
          </p:cNvSpPr>
          <p:nvPr/>
        </p:nvSpPr>
        <p:spPr bwMode="auto">
          <a:xfrm>
            <a:off x="-228600" y="4343400"/>
            <a:ext cx="4648200" cy="1077913"/>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Sand lenses exposed in basin facies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6" name="Picture 2" descr="CentBasinPlat"/>
          <p:cNvPicPr>
            <a:picLocks noChangeAspect="1" noChangeArrowheads="1"/>
          </p:cNvPicPr>
          <p:nvPr/>
        </p:nvPicPr>
        <p:blipFill>
          <a:blip r:embed="rId3"/>
          <a:srcRect/>
          <a:stretch>
            <a:fillRect/>
          </a:stretch>
        </p:blipFill>
        <p:spPr bwMode="auto">
          <a:xfrm>
            <a:off x="0" y="1447800"/>
            <a:ext cx="9144000" cy="4017963"/>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30" name="Picture 2" descr="Guadalupe 02 DBH"/>
          <p:cNvPicPr>
            <a:picLocks noChangeAspect="1" noChangeArrowheads="1"/>
          </p:cNvPicPr>
          <p:nvPr/>
        </p:nvPicPr>
        <p:blipFill>
          <a:blip r:embed="rId3"/>
          <a:srcRect/>
          <a:stretch>
            <a:fillRect/>
          </a:stretch>
        </p:blipFill>
        <p:spPr bwMode="auto">
          <a:xfrm>
            <a:off x="0" y="0"/>
            <a:ext cx="9144000" cy="60325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LXsect"/>
          <p:cNvPicPr>
            <a:picLocks noChangeAspect="1" noChangeArrowheads="1"/>
          </p:cNvPicPr>
          <p:nvPr/>
        </p:nvPicPr>
        <p:blipFill>
          <a:blip r:embed="rId3"/>
          <a:srcRect/>
          <a:stretch>
            <a:fillRect/>
          </a:stretch>
        </p:blipFill>
        <p:spPr bwMode="auto">
          <a:xfrm>
            <a:off x="0" y="609600"/>
            <a:ext cx="9144000" cy="5734050"/>
          </a:xfrm>
          <a:prstGeom prst="rect">
            <a:avLst/>
          </a:prstGeom>
          <a:noFill/>
          <a:ln w="9525">
            <a:noFill/>
            <a:miter lim="800000"/>
            <a:headEnd/>
            <a:tailEnd/>
          </a:ln>
        </p:spPr>
      </p:pic>
      <p:sp>
        <p:nvSpPr>
          <p:cNvPr id="3" name="TextBox 2"/>
          <p:cNvSpPr txBox="1"/>
          <p:nvPr/>
        </p:nvSpPr>
        <p:spPr>
          <a:xfrm>
            <a:off x="3657600" y="5181600"/>
            <a:ext cx="38862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Turbidity current</a:t>
            </a:r>
          </a:p>
        </p:txBody>
      </p:sp>
      <p:sp>
        <p:nvSpPr>
          <p:cNvPr id="6" name="Freeform 5"/>
          <p:cNvSpPr/>
          <p:nvPr/>
        </p:nvSpPr>
        <p:spPr bwMode="auto">
          <a:xfrm>
            <a:off x="1682151" y="3909204"/>
            <a:ext cx="2285281" cy="1525438"/>
          </a:xfrm>
          <a:custGeom>
            <a:avLst/>
            <a:gdLst>
              <a:gd name="connsiteX0" fmla="*/ 2273060 w 2285281"/>
              <a:gd name="connsiteY0" fmla="*/ 2875 h 1525438"/>
              <a:gd name="connsiteX1" fmla="*/ 2199736 w 2285281"/>
              <a:gd name="connsiteY1" fmla="*/ 15815 h 1525438"/>
              <a:gd name="connsiteX2" fmla="*/ 2195423 w 2285281"/>
              <a:gd name="connsiteY2" fmla="*/ 37381 h 1525438"/>
              <a:gd name="connsiteX3" fmla="*/ 2169543 w 2285281"/>
              <a:gd name="connsiteY3" fmla="*/ 50321 h 1525438"/>
              <a:gd name="connsiteX4" fmla="*/ 2156604 w 2285281"/>
              <a:gd name="connsiteY4" fmla="*/ 54634 h 1525438"/>
              <a:gd name="connsiteX5" fmla="*/ 2135038 w 2285281"/>
              <a:gd name="connsiteY5" fmla="*/ 84826 h 1525438"/>
              <a:gd name="connsiteX6" fmla="*/ 2130724 w 2285281"/>
              <a:gd name="connsiteY6" fmla="*/ 106392 h 1525438"/>
              <a:gd name="connsiteX7" fmla="*/ 2104845 w 2285281"/>
              <a:gd name="connsiteY7" fmla="*/ 110705 h 1525438"/>
              <a:gd name="connsiteX8" fmla="*/ 2074653 w 2285281"/>
              <a:gd name="connsiteY8" fmla="*/ 119332 h 1525438"/>
              <a:gd name="connsiteX9" fmla="*/ 2061713 w 2285281"/>
              <a:gd name="connsiteY9" fmla="*/ 127958 h 1525438"/>
              <a:gd name="connsiteX10" fmla="*/ 2053087 w 2285281"/>
              <a:gd name="connsiteY10" fmla="*/ 158151 h 1525438"/>
              <a:gd name="connsiteX11" fmla="*/ 2048774 w 2285281"/>
              <a:gd name="connsiteY11" fmla="*/ 192656 h 1525438"/>
              <a:gd name="connsiteX12" fmla="*/ 2044460 w 2285281"/>
              <a:gd name="connsiteY12" fmla="*/ 218536 h 1525438"/>
              <a:gd name="connsiteX13" fmla="*/ 2009955 w 2285281"/>
              <a:gd name="connsiteY13" fmla="*/ 227162 h 1525438"/>
              <a:gd name="connsiteX14" fmla="*/ 1997015 w 2285281"/>
              <a:gd name="connsiteY14" fmla="*/ 231475 h 1525438"/>
              <a:gd name="connsiteX15" fmla="*/ 1971136 w 2285281"/>
              <a:gd name="connsiteY15" fmla="*/ 261668 h 1525438"/>
              <a:gd name="connsiteX16" fmla="*/ 1949570 w 2285281"/>
              <a:gd name="connsiteY16" fmla="*/ 322053 h 1525438"/>
              <a:gd name="connsiteX17" fmla="*/ 1936630 w 2285281"/>
              <a:gd name="connsiteY17" fmla="*/ 326366 h 1525438"/>
              <a:gd name="connsiteX18" fmla="*/ 1923691 w 2285281"/>
              <a:gd name="connsiteY18" fmla="*/ 339305 h 1525438"/>
              <a:gd name="connsiteX19" fmla="*/ 1919377 w 2285281"/>
              <a:gd name="connsiteY19" fmla="*/ 356558 h 1525438"/>
              <a:gd name="connsiteX20" fmla="*/ 1910751 w 2285281"/>
              <a:gd name="connsiteY20" fmla="*/ 369498 h 1525438"/>
              <a:gd name="connsiteX21" fmla="*/ 1906438 w 2285281"/>
              <a:gd name="connsiteY21" fmla="*/ 438509 h 1525438"/>
              <a:gd name="connsiteX22" fmla="*/ 1897811 w 2285281"/>
              <a:gd name="connsiteY22" fmla="*/ 451449 h 1525438"/>
              <a:gd name="connsiteX23" fmla="*/ 1867619 w 2285281"/>
              <a:gd name="connsiteY23" fmla="*/ 455762 h 1525438"/>
              <a:gd name="connsiteX24" fmla="*/ 1850366 w 2285281"/>
              <a:gd name="connsiteY24" fmla="*/ 477328 h 1525438"/>
              <a:gd name="connsiteX25" fmla="*/ 1841740 w 2285281"/>
              <a:gd name="connsiteY25" fmla="*/ 516147 h 1525438"/>
              <a:gd name="connsiteX26" fmla="*/ 1820174 w 2285281"/>
              <a:gd name="connsiteY26" fmla="*/ 529087 h 1525438"/>
              <a:gd name="connsiteX27" fmla="*/ 1738223 w 2285281"/>
              <a:gd name="connsiteY27" fmla="*/ 529087 h 1525438"/>
              <a:gd name="connsiteX28" fmla="*/ 1712343 w 2285281"/>
              <a:gd name="connsiteY28" fmla="*/ 546339 h 1525438"/>
              <a:gd name="connsiteX29" fmla="*/ 1699404 w 2285281"/>
              <a:gd name="connsiteY29" fmla="*/ 572219 h 1525438"/>
              <a:gd name="connsiteX30" fmla="*/ 1686464 w 2285281"/>
              <a:gd name="connsiteY30" fmla="*/ 576532 h 1525438"/>
              <a:gd name="connsiteX31" fmla="*/ 1673524 w 2285281"/>
              <a:gd name="connsiteY31" fmla="*/ 572219 h 1525438"/>
              <a:gd name="connsiteX32" fmla="*/ 1634706 w 2285281"/>
              <a:gd name="connsiteY32" fmla="*/ 585158 h 1525438"/>
              <a:gd name="connsiteX33" fmla="*/ 1626079 w 2285281"/>
              <a:gd name="connsiteY33" fmla="*/ 593785 h 1525438"/>
              <a:gd name="connsiteX34" fmla="*/ 1604513 w 2285281"/>
              <a:gd name="connsiteY34" fmla="*/ 611038 h 1525438"/>
              <a:gd name="connsiteX35" fmla="*/ 1608826 w 2285281"/>
              <a:gd name="connsiteY35" fmla="*/ 658483 h 1525438"/>
              <a:gd name="connsiteX36" fmla="*/ 1604513 w 2285281"/>
              <a:gd name="connsiteY36" fmla="*/ 671422 h 1525438"/>
              <a:gd name="connsiteX37" fmla="*/ 1591574 w 2285281"/>
              <a:gd name="connsiteY37" fmla="*/ 675736 h 1525438"/>
              <a:gd name="connsiteX38" fmla="*/ 1587260 w 2285281"/>
              <a:gd name="connsiteY38" fmla="*/ 710241 h 1525438"/>
              <a:gd name="connsiteX39" fmla="*/ 1574321 w 2285281"/>
              <a:gd name="connsiteY39" fmla="*/ 718868 h 1525438"/>
              <a:gd name="connsiteX40" fmla="*/ 1565694 w 2285281"/>
              <a:gd name="connsiteY40" fmla="*/ 731807 h 1525438"/>
              <a:gd name="connsiteX41" fmla="*/ 1548441 w 2285281"/>
              <a:gd name="connsiteY41" fmla="*/ 749060 h 1525438"/>
              <a:gd name="connsiteX42" fmla="*/ 1574321 w 2285281"/>
              <a:gd name="connsiteY42" fmla="*/ 779253 h 1525438"/>
              <a:gd name="connsiteX43" fmla="*/ 1582947 w 2285281"/>
              <a:gd name="connsiteY43" fmla="*/ 805132 h 1525438"/>
              <a:gd name="connsiteX44" fmla="*/ 1518249 w 2285281"/>
              <a:gd name="connsiteY44" fmla="*/ 822385 h 1525438"/>
              <a:gd name="connsiteX45" fmla="*/ 1513936 w 2285281"/>
              <a:gd name="connsiteY45" fmla="*/ 835324 h 1525438"/>
              <a:gd name="connsiteX46" fmla="*/ 1505309 w 2285281"/>
              <a:gd name="connsiteY46" fmla="*/ 865517 h 1525438"/>
              <a:gd name="connsiteX47" fmla="*/ 1488057 w 2285281"/>
              <a:gd name="connsiteY47" fmla="*/ 861204 h 1525438"/>
              <a:gd name="connsiteX48" fmla="*/ 1479430 w 2285281"/>
              <a:gd name="connsiteY48" fmla="*/ 852577 h 1525438"/>
              <a:gd name="connsiteX49" fmla="*/ 1462177 w 2285281"/>
              <a:gd name="connsiteY49" fmla="*/ 843951 h 1525438"/>
              <a:gd name="connsiteX50" fmla="*/ 1440611 w 2285281"/>
              <a:gd name="connsiteY50" fmla="*/ 839638 h 1525438"/>
              <a:gd name="connsiteX51" fmla="*/ 1427672 w 2285281"/>
              <a:gd name="connsiteY51" fmla="*/ 835324 h 1525438"/>
              <a:gd name="connsiteX52" fmla="*/ 1414732 w 2285281"/>
              <a:gd name="connsiteY52" fmla="*/ 843951 h 1525438"/>
              <a:gd name="connsiteX53" fmla="*/ 1410419 w 2285281"/>
              <a:gd name="connsiteY53" fmla="*/ 856890 h 1525438"/>
              <a:gd name="connsiteX54" fmla="*/ 1401792 w 2285281"/>
              <a:gd name="connsiteY54" fmla="*/ 887083 h 1525438"/>
              <a:gd name="connsiteX55" fmla="*/ 1380226 w 2285281"/>
              <a:gd name="connsiteY55" fmla="*/ 882770 h 1525438"/>
              <a:gd name="connsiteX56" fmla="*/ 1371600 w 2285281"/>
              <a:gd name="connsiteY56" fmla="*/ 874143 h 1525438"/>
              <a:gd name="connsiteX57" fmla="*/ 1324155 w 2285281"/>
              <a:gd name="connsiteY57" fmla="*/ 852577 h 1525438"/>
              <a:gd name="connsiteX58" fmla="*/ 1306902 w 2285281"/>
              <a:gd name="connsiteY58" fmla="*/ 856890 h 1525438"/>
              <a:gd name="connsiteX59" fmla="*/ 1302589 w 2285281"/>
              <a:gd name="connsiteY59" fmla="*/ 869830 h 1525438"/>
              <a:gd name="connsiteX60" fmla="*/ 1298275 w 2285281"/>
              <a:gd name="connsiteY60" fmla="*/ 887083 h 1525438"/>
              <a:gd name="connsiteX61" fmla="*/ 1293962 w 2285281"/>
              <a:gd name="connsiteY61" fmla="*/ 921588 h 1525438"/>
              <a:gd name="connsiteX62" fmla="*/ 1255143 w 2285281"/>
              <a:gd name="connsiteY62" fmla="*/ 925902 h 1525438"/>
              <a:gd name="connsiteX63" fmla="*/ 1246517 w 2285281"/>
              <a:gd name="connsiteY63" fmla="*/ 938841 h 1525438"/>
              <a:gd name="connsiteX64" fmla="*/ 1242204 w 2285281"/>
              <a:gd name="connsiteY64" fmla="*/ 956094 h 1525438"/>
              <a:gd name="connsiteX65" fmla="*/ 1237891 w 2285281"/>
              <a:gd name="connsiteY65" fmla="*/ 969034 h 1525438"/>
              <a:gd name="connsiteX66" fmla="*/ 1242204 w 2285281"/>
              <a:gd name="connsiteY66" fmla="*/ 990600 h 1525438"/>
              <a:gd name="connsiteX67" fmla="*/ 1263770 w 2285281"/>
              <a:gd name="connsiteY67" fmla="*/ 1007853 h 1525438"/>
              <a:gd name="connsiteX68" fmla="*/ 1298275 w 2285281"/>
              <a:gd name="connsiteY68" fmla="*/ 1020792 h 1525438"/>
              <a:gd name="connsiteX69" fmla="*/ 1306902 w 2285281"/>
              <a:gd name="connsiteY69" fmla="*/ 1029419 h 1525438"/>
              <a:gd name="connsiteX70" fmla="*/ 1293962 w 2285281"/>
              <a:gd name="connsiteY70" fmla="*/ 1033732 h 1525438"/>
              <a:gd name="connsiteX71" fmla="*/ 1250830 w 2285281"/>
              <a:gd name="connsiteY71" fmla="*/ 1038045 h 1525438"/>
              <a:gd name="connsiteX72" fmla="*/ 1246517 w 2285281"/>
              <a:gd name="connsiteY72" fmla="*/ 1050985 h 1525438"/>
              <a:gd name="connsiteX73" fmla="*/ 1255143 w 2285281"/>
              <a:gd name="connsiteY73" fmla="*/ 1098430 h 1525438"/>
              <a:gd name="connsiteX74" fmla="*/ 1207698 w 2285281"/>
              <a:gd name="connsiteY74" fmla="*/ 1102743 h 1525438"/>
              <a:gd name="connsiteX75" fmla="*/ 1190445 w 2285281"/>
              <a:gd name="connsiteY75" fmla="*/ 1119996 h 1525438"/>
              <a:gd name="connsiteX76" fmla="*/ 1168879 w 2285281"/>
              <a:gd name="connsiteY76" fmla="*/ 1137249 h 1525438"/>
              <a:gd name="connsiteX77" fmla="*/ 1125747 w 2285281"/>
              <a:gd name="connsiteY77" fmla="*/ 1111370 h 1525438"/>
              <a:gd name="connsiteX78" fmla="*/ 1112807 w 2285281"/>
              <a:gd name="connsiteY78" fmla="*/ 1107056 h 1525438"/>
              <a:gd name="connsiteX79" fmla="*/ 1086928 w 2285281"/>
              <a:gd name="connsiteY79" fmla="*/ 1111370 h 1525438"/>
              <a:gd name="connsiteX80" fmla="*/ 1056736 w 2285281"/>
              <a:gd name="connsiteY80" fmla="*/ 1119996 h 1525438"/>
              <a:gd name="connsiteX81" fmla="*/ 1048109 w 2285281"/>
              <a:gd name="connsiteY81" fmla="*/ 1128622 h 1525438"/>
              <a:gd name="connsiteX82" fmla="*/ 1035170 w 2285281"/>
              <a:gd name="connsiteY82" fmla="*/ 1119996 h 1525438"/>
              <a:gd name="connsiteX83" fmla="*/ 1022230 w 2285281"/>
              <a:gd name="connsiteY83" fmla="*/ 1115683 h 1525438"/>
              <a:gd name="connsiteX84" fmla="*/ 953219 w 2285281"/>
              <a:gd name="connsiteY84" fmla="*/ 1128622 h 1525438"/>
              <a:gd name="connsiteX85" fmla="*/ 940279 w 2285281"/>
              <a:gd name="connsiteY85" fmla="*/ 1132936 h 1525438"/>
              <a:gd name="connsiteX86" fmla="*/ 927340 w 2285281"/>
              <a:gd name="connsiteY86" fmla="*/ 1137249 h 1525438"/>
              <a:gd name="connsiteX87" fmla="*/ 923026 w 2285281"/>
              <a:gd name="connsiteY87" fmla="*/ 1124309 h 1525438"/>
              <a:gd name="connsiteX88" fmla="*/ 897147 w 2285281"/>
              <a:gd name="connsiteY88" fmla="*/ 1111370 h 1525438"/>
              <a:gd name="connsiteX89" fmla="*/ 888521 w 2285281"/>
              <a:gd name="connsiteY89" fmla="*/ 1102743 h 1525438"/>
              <a:gd name="connsiteX90" fmla="*/ 819509 w 2285281"/>
              <a:gd name="connsiteY90" fmla="*/ 1111370 h 1525438"/>
              <a:gd name="connsiteX91" fmla="*/ 797943 w 2285281"/>
              <a:gd name="connsiteY91" fmla="*/ 1128622 h 1525438"/>
              <a:gd name="connsiteX92" fmla="*/ 793630 w 2285281"/>
              <a:gd name="connsiteY92" fmla="*/ 1141562 h 1525438"/>
              <a:gd name="connsiteX93" fmla="*/ 780691 w 2285281"/>
              <a:gd name="connsiteY93" fmla="*/ 1137249 h 1525438"/>
              <a:gd name="connsiteX94" fmla="*/ 767751 w 2285281"/>
              <a:gd name="connsiteY94" fmla="*/ 1128622 h 1525438"/>
              <a:gd name="connsiteX95" fmla="*/ 715992 w 2285281"/>
              <a:gd name="connsiteY95" fmla="*/ 1132936 h 1525438"/>
              <a:gd name="connsiteX96" fmla="*/ 698740 w 2285281"/>
              <a:gd name="connsiteY96" fmla="*/ 1163128 h 1525438"/>
              <a:gd name="connsiteX97" fmla="*/ 694426 w 2285281"/>
              <a:gd name="connsiteY97" fmla="*/ 1189007 h 1525438"/>
              <a:gd name="connsiteX98" fmla="*/ 655607 w 2285281"/>
              <a:gd name="connsiteY98" fmla="*/ 1193321 h 1525438"/>
              <a:gd name="connsiteX99" fmla="*/ 659921 w 2285281"/>
              <a:gd name="connsiteY99" fmla="*/ 1210573 h 1525438"/>
              <a:gd name="connsiteX100" fmla="*/ 677174 w 2285281"/>
              <a:gd name="connsiteY100" fmla="*/ 1232139 h 1525438"/>
              <a:gd name="connsiteX101" fmla="*/ 685800 w 2285281"/>
              <a:gd name="connsiteY101" fmla="*/ 1245079 h 1525438"/>
              <a:gd name="connsiteX102" fmla="*/ 664234 w 2285281"/>
              <a:gd name="connsiteY102" fmla="*/ 1262332 h 1525438"/>
              <a:gd name="connsiteX103" fmla="*/ 655607 w 2285281"/>
              <a:gd name="connsiteY103" fmla="*/ 1296838 h 1525438"/>
              <a:gd name="connsiteX104" fmla="*/ 659921 w 2285281"/>
              <a:gd name="connsiteY104" fmla="*/ 1318404 h 1525438"/>
              <a:gd name="connsiteX105" fmla="*/ 672860 w 2285281"/>
              <a:gd name="connsiteY105" fmla="*/ 1327030 h 1525438"/>
              <a:gd name="connsiteX106" fmla="*/ 694426 w 2285281"/>
              <a:gd name="connsiteY106" fmla="*/ 1339970 h 1525438"/>
              <a:gd name="connsiteX107" fmla="*/ 634041 w 2285281"/>
              <a:gd name="connsiteY107" fmla="*/ 1344283 h 1525438"/>
              <a:gd name="connsiteX108" fmla="*/ 625415 w 2285281"/>
              <a:gd name="connsiteY108" fmla="*/ 1370162 h 1525438"/>
              <a:gd name="connsiteX109" fmla="*/ 612475 w 2285281"/>
              <a:gd name="connsiteY109" fmla="*/ 1365849 h 1525438"/>
              <a:gd name="connsiteX110" fmla="*/ 599536 w 2285281"/>
              <a:gd name="connsiteY110" fmla="*/ 1357222 h 1525438"/>
              <a:gd name="connsiteX111" fmla="*/ 573657 w 2285281"/>
              <a:gd name="connsiteY111" fmla="*/ 1348596 h 1525438"/>
              <a:gd name="connsiteX112" fmla="*/ 560717 w 2285281"/>
              <a:gd name="connsiteY112" fmla="*/ 1344283 h 1525438"/>
              <a:gd name="connsiteX113" fmla="*/ 534838 w 2285281"/>
              <a:gd name="connsiteY113" fmla="*/ 1352909 h 1525438"/>
              <a:gd name="connsiteX114" fmla="*/ 517585 w 2285281"/>
              <a:gd name="connsiteY114" fmla="*/ 1370162 h 1525438"/>
              <a:gd name="connsiteX115" fmla="*/ 474453 w 2285281"/>
              <a:gd name="connsiteY115" fmla="*/ 1357222 h 1525438"/>
              <a:gd name="connsiteX116" fmla="*/ 461513 w 2285281"/>
              <a:gd name="connsiteY116" fmla="*/ 1361536 h 1525438"/>
              <a:gd name="connsiteX117" fmla="*/ 457200 w 2285281"/>
              <a:gd name="connsiteY117" fmla="*/ 1374475 h 1525438"/>
              <a:gd name="connsiteX118" fmla="*/ 448574 w 2285281"/>
              <a:gd name="connsiteY118" fmla="*/ 1383102 h 1525438"/>
              <a:gd name="connsiteX119" fmla="*/ 422694 w 2285281"/>
              <a:gd name="connsiteY119" fmla="*/ 1370162 h 1525438"/>
              <a:gd name="connsiteX120" fmla="*/ 409755 w 2285281"/>
              <a:gd name="connsiteY120" fmla="*/ 1365849 h 1525438"/>
              <a:gd name="connsiteX121" fmla="*/ 362309 w 2285281"/>
              <a:gd name="connsiteY121" fmla="*/ 1383102 h 1525438"/>
              <a:gd name="connsiteX122" fmla="*/ 357996 w 2285281"/>
              <a:gd name="connsiteY122" fmla="*/ 1396041 h 1525438"/>
              <a:gd name="connsiteX123" fmla="*/ 353683 w 2285281"/>
              <a:gd name="connsiteY123" fmla="*/ 1421921 h 1525438"/>
              <a:gd name="connsiteX124" fmla="*/ 336430 w 2285281"/>
              <a:gd name="connsiteY124" fmla="*/ 1417607 h 1525438"/>
              <a:gd name="connsiteX125" fmla="*/ 314864 w 2285281"/>
              <a:gd name="connsiteY125" fmla="*/ 1400354 h 1525438"/>
              <a:gd name="connsiteX126" fmla="*/ 301924 w 2285281"/>
              <a:gd name="connsiteY126" fmla="*/ 1396041 h 1525438"/>
              <a:gd name="connsiteX127" fmla="*/ 288985 w 2285281"/>
              <a:gd name="connsiteY127" fmla="*/ 1404668 h 1525438"/>
              <a:gd name="connsiteX128" fmla="*/ 263106 w 2285281"/>
              <a:gd name="connsiteY128" fmla="*/ 1413294 h 1525438"/>
              <a:gd name="connsiteX129" fmla="*/ 258792 w 2285281"/>
              <a:gd name="connsiteY129" fmla="*/ 1426234 h 1525438"/>
              <a:gd name="connsiteX130" fmla="*/ 237226 w 2285281"/>
              <a:gd name="connsiteY130" fmla="*/ 1421921 h 1525438"/>
              <a:gd name="connsiteX131" fmla="*/ 215660 w 2285281"/>
              <a:gd name="connsiteY131" fmla="*/ 1400354 h 1525438"/>
              <a:gd name="connsiteX132" fmla="*/ 202721 w 2285281"/>
              <a:gd name="connsiteY132" fmla="*/ 1396041 h 1525438"/>
              <a:gd name="connsiteX133" fmla="*/ 189781 w 2285281"/>
              <a:gd name="connsiteY133" fmla="*/ 1387415 h 1525438"/>
              <a:gd name="connsiteX134" fmla="*/ 172528 w 2285281"/>
              <a:gd name="connsiteY134" fmla="*/ 1383102 h 1525438"/>
              <a:gd name="connsiteX135" fmla="*/ 155275 w 2285281"/>
              <a:gd name="connsiteY135" fmla="*/ 1404668 h 1525438"/>
              <a:gd name="connsiteX136" fmla="*/ 146649 w 2285281"/>
              <a:gd name="connsiteY136" fmla="*/ 1430547 h 1525438"/>
              <a:gd name="connsiteX137" fmla="*/ 99204 w 2285281"/>
              <a:gd name="connsiteY137" fmla="*/ 1426234 h 1525438"/>
              <a:gd name="connsiteX138" fmla="*/ 90577 w 2285281"/>
              <a:gd name="connsiteY138" fmla="*/ 1439173 h 1525438"/>
              <a:gd name="connsiteX139" fmla="*/ 86264 w 2285281"/>
              <a:gd name="connsiteY139" fmla="*/ 1452113 h 1525438"/>
              <a:gd name="connsiteX140" fmla="*/ 73324 w 2285281"/>
              <a:gd name="connsiteY140" fmla="*/ 1456426 h 1525438"/>
              <a:gd name="connsiteX141" fmla="*/ 47445 w 2285281"/>
              <a:gd name="connsiteY141" fmla="*/ 1439173 h 1525438"/>
              <a:gd name="connsiteX142" fmla="*/ 21566 w 2285281"/>
              <a:gd name="connsiteY142" fmla="*/ 1430547 h 1525438"/>
              <a:gd name="connsiteX143" fmla="*/ 17253 w 2285281"/>
              <a:gd name="connsiteY143" fmla="*/ 1443487 h 1525438"/>
              <a:gd name="connsiteX144" fmla="*/ 8626 w 2285281"/>
              <a:gd name="connsiteY144" fmla="*/ 1452113 h 1525438"/>
              <a:gd name="connsiteX145" fmla="*/ 0 w 2285281"/>
              <a:gd name="connsiteY145" fmla="*/ 1465053 h 1525438"/>
              <a:gd name="connsiteX146" fmla="*/ 4313 w 2285281"/>
              <a:gd name="connsiteY146" fmla="*/ 1482305 h 1525438"/>
              <a:gd name="connsiteX147" fmla="*/ 64698 w 2285281"/>
              <a:gd name="connsiteY147" fmla="*/ 1499558 h 1525438"/>
              <a:gd name="connsiteX148" fmla="*/ 73324 w 2285281"/>
              <a:gd name="connsiteY148" fmla="*/ 1508185 h 1525438"/>
              <a:gd name="connsiteX149" fmla="*/ 116457 w 2285281"/>
              <a:gd name="connsiteY149" fmla="*/ 1516811 h 1525438"/>
              <a:gd name="connsiteX150" fmla="*/ 146649 w 2285281"/>
              <a:gd name="connsiteY150" fmla="*/ 1525438 h 1525438"/>
              <a:gd name="connsiteX151" fmla="*/ 172528 w 2285281"/>
              <a:gd name="connsiteY151" fmla="*/ 1521124 h 1525438"/>
              <a:gd name="connsiteX152" fmla="*/ 198407 w 2285281"/>
              <a:gd name="connsiteY152" fmla="*/ 1512498 h 1525438"/>
              <a:gd name="connsiteX153" fmla="*/ 349370 w 2285281"/>
              <a:gd name="connsiteY153" fmla="*/ 1508185 h 1525438"/>
              <a:gd name="connsiteX154" fmla="*/ 375249 w 2285281"/>
              <a:gd name="connsiteY154" fmla="*/ 1499558 h 1525438"/>
              <a:gd name="connsiteX155" fmla="*/ 396815 w 2285281"/>
              <a:gd name="connsiteY155" fmla="*/ 1482305 h 1525438"/>
              <a:gd name="connsiteX156" fmla="*/ 552091 w 2285281"/>
              <a:gd name="connsiteY156" fmla="*/ 1477992 h 1525438"/>
              <a:gd name="connsiteX157" fmla="*/ 565030 w 2285281"/>
              <a:gd name="connsiteY157" fmla="*/ 1473679 h 1525438"/>
              <a:gd name="connsiteX158" fmla="*/ 569343 w 2285281"/>
              <a:gd name="connsiteY158" fmla="*/ 1456426 h 1525438"/>
              <a:gd name="connsiteX159" fmla="*/ 573657 w 2285281"/>
              <a:gd name="connsiteY159" fmla="*/ 1443487 h 1525438"/>
              <a:gd name="connsiteX160" fmla="*/ 599536 w 2285281"/>
              <a:gd name="connsiteY160" fmla="*/ 1434860 h 1525438"/>
              <a:gd name="connsiteX161" fmla="*/ 728932 w 2285281"/>
              <a:gd name="connsiteY161" fmla="*/ 1430547 h 1525438"/>
              <a:gd name="connsiteX162" fmla="*/ 750498 w 2285281"/>
              <a:gd name="connsiteY162" fmla="*/ 1413294 h 1525438"/>
              <a:gd name="connsiteX163" fmla="*/ 759124 w 2285281"/>
              <a:gd name="connsiteY163" fmla="*/ 1400354 h 1525438"/>
              <a:gd name="connsiteX164" fmla="*/ 828136 w 2285281"/>
              <a:gd name="connsiteY164" fmla="*/ 1387415 h 1525438"/>
              <a:gd name="connsiteX165" fmla="*/ 845389 w 2285281"/>
              <a:gd name="connsiteY165" fmla="*/ 1383102 h 1525438"/>
              <a:gd name="connsiteX166" fmla="*/ 884207 w 2285281"/>
              <a:gd name="connsiteY166" fmla="*/ 1378788 h 1525438"/>
              <a:gd name="connsiteX167" fmla="*/ 897147 w 2285281"/>
              <a:gd name="connsiteY167" fmla="*/ 1365849 h 1525438"/>
              <a:gd name="connsiteX168" fmla="*/ 910087 w 2285281"/>
              <a:gd name="connsiteY168" fmla="*/ 1357222 h 1525438"/>
              <a:gd name="connsiteX169" fmla="*/ 940279 w 2285281"/>
              <a:gd name="connsiteY169" fmla="*/ 1344283 h 1525438"/>
              <a:gd name="connsiteX170" fmla="*/ 970472 w 2285281"/>
              <a:gd name="connsiteY170" fmla="*/ 1339970 h 1525438"/>
              <a:gd name="connsiteX171" fmla="*/ 983411 w 2285281"/>
              <a:gd name="connsiteY171" fmla="*/ 1331343 h 1525438"/>
              <a:gd name="connsiteX172" fmla="*/ 1004977 w 2285281"/>
              <a:gd name="connsiteY172" fmla="*/ 1314090 h 1525438"/>
              <a:gd name="connsiteX173" fmla="*/ 1017917 w 2285281"/>
              <a:gd name="connsiteY173" fmla="*/ 1309777 h 1525438"/>
              <a:gd name="connsiteX174" fmla="*/ 1043796 w 2285281"/>
              <a:gd name="connsiteY174" fmla="*/ 1296838 h 1525438"/>
              <a:gd name="connsiteX175" fmla="*/ 1086928 w 2285281"/>
              <a:gd name="connsiteY175" fmla="*/ 1292524 h 1525438"/>
              <a:gd name="connsiteX176" fmla="*/ 1112807 w 2285281"/>
              <a:gd name="connsiteY176" fmla="*/ 1283898 h 1525438"/>
              <a:gd name="connsiteX177" fmla="*/ 1125747 w 2285281"/>
              <a:gd name="connsiteY177" fmla="*/ 1279585 h 1525438"/>
              <a:gd name="connsiteX178" fmla="*/ 1138687 w 2285281"/>
              <a:gd name="connsiteY178" fmla="*/ 1270958 h 1525438"/>
              <a:gd name="connsiteX179" fmla="*/ 1164566 w 2285281"/>
              <a:gd name="connsiteY179" fmla="*/ 1262332 h 1525438"/>
              <a:gd name="connsiteX180" fmla="*/ 1181819 w 2285281"/>
              <a:gd name="connsiteY180" fmla="*/ 1245079 h 1525438"/>
              <a:gd name="connsiteX181" fmla="*/ 1229264 w 2285281"/>
              <a:gd name="connsiteY181" fmla="*/ 1219200 h 1525438"/>
              <a:gd name="connsiteX182" fmla="*/ 1255143 w 2285281"/>
              <a:gd name="connsiteY182" fmla="*/ 1210573 h 1525438"/>
              <a:gd name="connsiteX183" fmla="*/ 1263770 w 2285281"/>
              <a:gd name="connsiteY183" fmla="*/ 1201947 h 1525438"/>
              <a:gd name="connsiteX184" fmla="*/ 1306902 w 2285281"/>
              <a:gd name="connsiteY184" fmla="*/ 1171754 h 1525438"/>
              <a:gd name="connsiteX185" fmla="*/ 1315528 w 2285281"/>
              <a:gd name="connsiteY185" fmla="*/ 1158815 h 1525438"/>
              <a:gd name="connsiteX186" fmla="*/ 1332781 w 2285281"/>
              <a:gd name="connsiteY186" fmla="*/ 1137249 h 1525438"/>
              <a:gd name="connsiteX187" fmla="*/ 1337094 w 2285281"/>
              <a:gd name="connsiteY187" fmla="*/ 1124309 h 1525438"/>
              <a:gd name="connsiteX188" fmla="*/ 1371600 w 2285281"/>
              <a:gd name="connsiteY188" fmla="*/ 1107056 h 1525438"/>
              <a:gd name="connsiteX189" fmla="*/ 1393166 w 2285281"/>
              <a:gd name="connsiteY189" fmla="*/ 1089804 h 1525438"/>
              <a:gd name="connsiteX190" fmla="*/ 1410419 w 2285281"/>
              <a:gd name="connsiteY190" fmla="*/ 1076864 h 1525438"/>
              <a:gd name="connsiteX191" fmla="*/ 1423358 w 2285281"/>
              <a:gd name="connsiteY191" fmla="*/ 1068238 h 1525438"/>
              <a:gd name="connsiteX192" fmla="*/ 1453551 w 2285281"/>
              <a:gd name="connsiteY192" fmla="*/ 1042358 h 1525438"/>
              <a:gd name="connsiteX193" fmla="*/ 1483743 w 2285281"/>
              <a:gd name="connsiteY193" fmla="*/ 1020792 h 1525438"/>
              <a:gd name="connsiteX194" fmla="*/ 1509623 w 2285281"/>
              <a:gd name="connsiteY194" fmla="*/ 994913 h 1525438"/>
              <a:gd name="connsiteX195" fmla="*/ 1526875 w 2285281"/>
              <a:gd name="connsiteY195" fmla="*/ 969034 h 1525438"/>
              <a:gd name="connsiteX196" fmla="*/ 1561381 w 2285281"/>
              <a:gd name="connsiteY196" fmla="*/ 943154 h 1525438"/>
              <a:gd name="connsiteX197" fmla="*/ 1591574 w 2285281"/>
              <a:gd name="connsiteY197" fmla="*/ 908649 h 1525438"/>
              <a:gd name="connsiteX198" fmla="*/ 1626079 w 2285281"/>
              <a:gd name="connsiteY198" fmla="*/ 891396 h 1525438"/>
              <a:gd name="connsiteX199" fmla="*/ 1639019 w 2285281"/>
              <a:gd name="connsiteY199" fmla="*/ 887083 h 1525438"/>
              <a:gd name="connsiteX200" fmla="*/ 1669211 w 2285281"/>
              <a:gd name="connsiteY200" fmla="*/ 869830 h 1525438"/>
              <a:gd name="connsiteX201" fmla="*/ 1673524 w 2285281"/>
              <a:gd name="connsiteY201" fmla="*/ 856890 h 1525438"/>
              <a:gd name="connsiteX202" fmla="*/ 1690777 w 2285281"/>
              <a:gd name="connsiteY202" fmla="*/ 835324 h 1525438"/>
              <a:gd name="connsiteX203" fmla="*/ 1708030 w 2285281"/>
              <a:gd name="connsiteY203" fmla="*/ 809445 h 1525438"/>
              <a:gd name="connsiteX204" fmla="*/ 1712343 w 2285281"/>
              <a:gd name="connsiteY204" fmla="*/ 792192 h 1525438"/>
              <a:gd name="connsiteX205" fmla="*/ 1729596 w 2285281"/>
              <a:gd name="connsiteY205" fmla="*/ 774939 h 1525438"/>
              <a:gd name="connsiteX206" fmla="*/ 1751162 w 2285281"/>
              <a:gd name="connsiteY206" fmla="*/ 762000 h 1525438"/>
              <a:gd name="connsiteX207" fmla="*/ 1759789 w 2285281"/>
              <a:gd name="connsiteY207" fmla="*/ 753373 h 1525438"/>
              <a:gd name="connsiteX208" fmla="*/ 1772728 w 2285281"/>
              <a:gd name="connsiteY208" fmla="*/ 744747 h 1525438"/>
              <a:gd name="connsiteX209" fmla="*/ 1798607 w 2285281"/>
              <a:gd name="connsiteY209" fmla="*/ 718868 h 1525438"/>
              <a:gd name="connsiteX210" fmla="*/ 1807234 w 2285281"/>
              <a:gd name="connsiteY210" fmla="*/ 710241 h 1525438"/>
              <a:gd name="connsiteX211" fmla="*/ 1820174 w 2285281"/>
              <a:gd name="connsiteY211" fmla="*/ 701615 h 1525438"/>
              <a:gd name="connsiteX212" fmla="*/ 1837426 w 2285281"/>
              <a:gd name="connsiteY212" fmla="*/ 675736 h 1525438"/>
              <a:gd name="connsiteX213" fmla="*/ 1854679 w 2285281"/>
              <a:gd name="connsiteY213" fmla="*/ 649856 h 1525438"/>
              <a:gd name="connsiteX214" fmla="*/ 1863306 w 2285281"/>
              <a:gd name="connsiteY214" fmla="*/ 623977 h 1525438"/>
              <a:gd name="connsiteX215" fmla="*/ 1884872 w 2285281"/>
              <a:gd name="connsiteY215" fmla="*/ 602411 h 1525438"/>
              <a:gd name="connsiteX216" fmla="*/ 1893498 w 2285281"/>
              <a:gd name="connsiteY216" fmla="*/ 589471 h 1525438"/>
              <a:gd name="connsiteX217" fmla="*/ 1910751 w 2285281"/>
              <a:gd name="connsiteY217" fmla="*/ 576532 h 1525438"/>
              <a:gd name="connsiteX218" fmla="*/ 1932317 w 2285281"/>
              <a:gd name="connsiteY218" fmla="*/ 546339 h 1525438"/>
              <a:gd name="connsiteX219" fmla="*/ 1949570 w 2285281"/>
              <a:gd name="connsiteY219" fmla="*/ 520460 h 1525438"/>
              <a:gd name="connsiteX220" fmla="*/ 1962509 w 2285281"/>
              <a:gd name="connsiteY220" fmla="*/ 511834 h 1525438"/>
              <a:gd name="connsiteX221" fmla="*/ 1992702 w 2285281"/>
              <a:gd name="connsiteY221" fmla="*/ 477328 h 1525438"/>
              <a:gd name="connsiteX222" fmla="*/ 2009955 w 2285281"/>
              <a:gd name="connsiteY222" fmla="*/ 451449 h 1525438"/>
              <a:gd name="connsiteX223" fmla="*/ 2018581 w 2285281"/>
              <a:gd name="connsiteY223" fmla="*/ 425570 h 1525438"/>
              <a:gd name="connsiteX224" fmla="*/ 2027207 w 2285281"/>
              <a:gd name="connsiteY224" fmla="*/ 412630 h 1525438"/>
              <a:gd name="connsiteX225" fmla="*/ 2035834 w 2285281"/>
              <a:gd name="connsiteY225" fmla="*/ 386751 h 1525438"/>
              <a:gd name="connsiteX226" fmla="*/ 2040147 w 2285281"/>
              <a:gd name="connsiteY226" fmla="*/ 373811 h 1525438"/>
              <a:gd name="connsiteX227" fmla="*/ 2057400 w 2285281"/>
              <a:gd name="connsiteY227" fmla="*/ 352245 h 1525438"/>
              <a:gd name="connsiteX228" fmla="*/ 2066026 w 2285281"/>
              <a:gd name="connsiteY228" fmla="*/ 330679 h 1525438"/>
              <a:gd name="connsiteX229" fmla="*/ 2091906 w 2285281"/>
              <a:gd name="connsiteY229" fmla="*/ 304800 h 1525438"/>
              <a:gd name="connsiteX230" fmla="*/ 2100532 w 2285281"/>
              <a:gd name="connsiteY230" fmla="*/ 291860 h 1525438"/>
              <a:gd name="connsiteX231" fmla="*/ 2109158 w 2285281"/>
              <a:gd name="connsiteY231" fmla="*/ 274607 h 1525438"/>
              <a:gd name="connsiteX232" fmla="*/ 2117785 w 2285281"/>
              <a:gd name="connsiteY232" fmla="*/ 265981 h 1525438"/>
              <a:gd name="connsiteX233" fmla="*/ 2135038 w 2285281"/>
              <a:gd name="connsiteY233" fmla="*/ 244415 h 1525438"/>
              <a:gd name="connsiteX234" fmla="*/ 2139351 w 2285281"/>
              <a:gd name="connsiteY234" fmla="*/ 231475 h 1525438"/>
              <a:gd name="connsiteX235" fmla="*/ 2165230 w 2285281"/>
              <a:gd name="connsiteY235" fmla="*/ 209909 h 1525438"/>
              <a:gd name="connsiteX236" fmla="*/ 2191109 w 2285281"/>
              <a:gd name="connsiteY236" fmla="*/ 188343 h 1525438"/>
              <a:gd name="connsiteX237" fmla="*/ 2195423 w 2285281"/>
              <a:gd name="connsiteY237" fmla="*/ 175404 h 1525438"/>
              <a:gd name="connsiteX238" fmla="*/ 2204049 w 2285281"/>
              <a:gd name="connsiteY238" fmla="*/ 166777 h 1525438"/>
              <a:gd name="connsiteX239" fmla="*/ 2221302 w 2285281"/>
              <a:gd name="connsiteY239" fmla="*/ 145211 h 1525438"/>
              <a:gd name="connsiteX240" fmla="*/ 2225615 w 2285281"/>
              <a:gd name="connsiteY240" fmla="*/ 132271 h 1525438"/>
              <a:gd name="connsiteX241" fmla="*/ 2242868 w 2285281"/>
              <a:gd name="connsiteY241" fmla="*/ 106392 h 1525438"/>
              <a:gd name="connsiteX242" fmla="*/ 2260121 w 2285281"/>
              <a:gd name="connsiteY242" fmla="*/ 71887 h 1525438"/>
              <a:gd name="connsiteX243" fmla="*/ 2273060 w 2285281"/>
              <a:gd name="connsiteY243" fmla="*/ 33068 h 1525438"/>
              <a:gd name="connsiteX244" fmla="*/ 2273060 w 2285281"/>
              <a:gd name="connsiteY244" fmla="*/ 2875 h 15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2285281" h="1525438">
                <a:moveTo>
                  <a:pt x="2273060" y="2875"/>
                </a:moveTo>
                <a:cubicBezTo>
                  <a:pt x="2260839" y="0"/>
                  <a:pt x="2256237" y="10679"/>
                  <a:pt x="2199736" y="15815"/>
                </a:cubicBezTo>
                <a:cubicBezTo>
                  <a:pt x="2198298" y="23004"/>
                  <a:pt x="2198311" y="30643"/>
                  <a:pt x="2195423" y="37381"/>
                </a:cubicBezTo>
                <a:cubicBezTo>
                  <a:pt x="2190698" y="48405"/>
                  <a:pt x="2178942" y="47635"/>
                  <a:pt x="2169543" y="50321"/>
                </a:cubicBezTo>
                <a:cubicBezTo>
                  <a:pt x="2165172" y="51570"/>
                  <a:pt x="2160917" y="53196"/>
                  <a:pt x="2156604" y="54634"/>
                </a:cubicBezTo>
                <a:cubicBezTo>
                  <a:pt x="2140241" y="70997"/>
                  <a:pt x="2139628" y="66466"/>
                  <a:pt x="2135038" y="84826"/>
                </a:cubicBezTo>
                <a:cubicBezTo>
                  <a:pt x="2133260" y="91938"/>
                  <a:pt x="2136290" y="101621"/>
                  <a:pt x="2130724" y="106392"/>
                </a:cubicBezTo>
                <a:cubicBezTo>
                  <a:pt x="2124084" y="112083"/>
                  <a:pt x="2113420" y="108990"/>
                  <a:pt x="2104845" y="110705"/>
                </a:cubicBezTo>
                <a:cubicBezTo>
                  <a:pt x="2100242" y="111626"/>
                  <a:pt x="2080132" y="116592"/>
                  <a:pt x="2074653" y="119332"/>
                </a:cubicBezTo>
                <a:cubicBezTo>
                  <a:pt x="2070016" y="121650"/>
                  <a:pt x="2066026" y="125083"/>
                  <a:pt x="2061713" y="127958"/>
                </a:cubicBezTo>
                <a:cubicBezTo>
                  <a:pt x="2058295" y="138214"/>
                  <a:pt x="2054892" y="147319"/>
                  <a:pt x="2053087" y="158151"/>
                </a:cubicBezTo>
                <a:cubicBezTo>
                  <a:pt x="2051181" y="169584"/>
                  <a:pt x="2050413" y="181181"/>
                  <a:pt x="2048774" y="192656"/>
                </a:cubicBezTo>
                <a:cubicBezTo>
                  <a:pt x="2047537" y="201314"/>
                  <a:pt x="2050997" y="212726"/>
                  <a:pt x="2044460" y="218536"/>
                </a:cubicBezTo>
                <a:cubicBezTo>
                  <a:pt x="2035599" y="226412"/>
                  <a:pt x="2021202" y="223413"/>
                  <a:pt x="2009955" y="227162"/>
                </a:cubicBezTo>
                <a:lnTo>
                  <a:pt x="1997015" y="231475"/>
                </a:lnTo>
                <a:cubicBezTo>
                  <a:pt x="1976096" y="252394"/>
                  <a:pt x="1984273" y="241961"/>
                  <a:pt x="1971136" y="261668"/>
                </a:cubicBezTo>
                <a:cubicBezTo>
                  <a:pt x="1966833" y="313302"/>
                  <a:pt x="1982105" y="308109"/>
                  <a:pt x="1949570" y="322053"/>
                </a:cubicBezTo>
                <a:cubicBezTo>
                  <a:pt x="1945391" y="323844"/>
                  <a:pt x="1940943" y="324928"/>
                  <a:pt x="1936630" y="326366"/>
                </a:cubicBezTo>
                <a:cubicBezTo>
                  <a:pt x="1932317" y="330679"/>
                  <a:pt x="1926717" y="334009"/>
                  <a:pt x="1923691" y="339305"/>
                </a:cubicBezTo>
                <a:cubicBezTo>
                  <a:pt x="1920750" y="344452"/>
                  <a:pt x="1921712" y="351109"/>
                  <a:pt x="1919377" y="356558"/>
                </a:cubicBezTo>
                <a:cubicBezTo>
                  <a:pt x="1917335" y="361323"/>
                  <a:pt x="1913626" y="365185"/>
                  <a:pt x="1910751" y="369498"/>
                </a:cubicBezTo>
                <a:cubicBezTo>
                  <a:pt x="1909313" y="392502"/>
                  <a:pt x="1910033" y="415743"/>
                  <a:pt x="1906438" y="438509"/>
                </a:cubicBezTo>
                <a:cubicBezTo>
                  <a:pt x="1905629" y="443630"/>
                  <a:pt x="1902548" y="449344"/>
                  <a:pt x="1897811" y="451449"/>
                </a:cubicBezTo>
                <a:cubicBezTo>
                  <a:pt x="1888521" y="455578"/>
                  <a:pt x="1877683" y="454324"/>
                  <a:pt x="1867619" y="455762"/>
                </a:cubicBezTo>
                <a:cubicBezTo>
                  <a:pt x="1859594" y="463787"/>
                  <a:pt x="1855808" y="466443"/>
                  <a:pt x="1850366" y="477328"/>
                </a:cubicBezTo>
                <a:cubicBezTo>
                  <a:pt x="1840749" y="496563"/>
                  <a:pt x="1851683" y="489633"/>
                  <a:pt x="1841740" y="516147"/>
                </a:cubicBezTo>
                <a:cubicBezTo>
                  <a:pt x="1838357" y="525167"/>
                  <a:pt x="1827513" y="526640"/>
                  <a:pt x="1820174" y="529087"/>
                </a:cubicBezTo>
                <a:cubicBezTo>
                  <a:pt x="1807555" y="528185"/>
                  <a:pt x="1759567" y="519385"/>
                  <a:pt x="1738223" y="529087"/>
                </a:cubicBezTo>
                <a:cubicBezTo>
                  <a:pt x="1728785" y="533377"/>
                  <a:pt x="1712343" y="546339"/>
                  <a:pt x="1712343" y="546339"/>
                </a:cubicBezTo>
                <a:cubicBezTo>
                  <a:pt x="1709502" y="554863"/>
                  <a:pt x="1707005" y="566138"/>
                  <a:pt x="1699404" y="572219"/>
                </a:cubicBezTo>
                <a:cubicBezTo>
                  <a:pt x="1695854" y="575059"/>
                  <a:pt x="1690777" y="575094"/>
                  <a:pt x="1686464" y="576532"/>
                </a:cubicBezTo>
                <a:cubicBezTo>
                  <a:pt x="1682151" y="575094"/>
                  <a:pt x="1678071" y="572219"/>
                  <a:pt x="1673524" y="572219"/>
                </a:cubicBezTo>
                <a:cubicBezTo>
                  <a:pt x="1654673" y="572219"/>
                  <a:pt x="1647725" y="574742"/>
                  <a:pt x="1634706" y="585158"/>
                </a:cubicBezTo>
                <a:cubicBezTo>
                  <a:pt x="1631530" y="587699"/>
                  <a:pt x="1629255" y="591244"/>
                  <a:pt x="1626079" y="593785"/>
                </a:cubicBezTo>
                <a:cubicBezTo>
                  <a:pt x="1598873" y="615550"/>
                  <a:pt x="1625344" y="590207"/>
                  <a:pt x="1604513" y="611038"/>
                </a:cubicBezTo>
                <a:cubicBezTo>
                  <a:pt x="1605951" y="626853"/>
                  <a:pt x="1608826" y="642603"/>
                  <a:pt x="1608826" y="658483"/>
                </a:cubicBezTo>
                <a:cubicBezTo>
                  <a:pt x="1608826" y="663029"/>
                  <a:pt x="1607728" y="668207"/>
                  <a:pt x="1604513" y="671422"/>
                </a:cubicBezTo>
                <a:cubicBezTo>
                  <a:pt x="1601298" y="674637"/>
                  <a:pt x="1595887" y="674298"/>
                  <a:pt x="1591574" y="675736"/>
                </a:cubicBezTo>
                <a:cubicBezTo>
                  <a:pt x="1590136" y="687238"/>
                  <a:pt x="1591565" y="699479"/>
                  <a:pt x="1587260" y="710241"/>
                </a:cubicBezTo>
                <a:cubicBezTo>
                  <a:pt x="1585335" y="715054"/>
                  <a:pt x="1577986" y="715203"/>
                  <a:pt x="1574321" y="718868"/>
                </a:cubicBezTo>
                <a:cubicBezTo>
                  <a:pt x="1570656" y="722533"/>
                  <a:pt x="1569068" y="727871"/>
                  <a:pt x="1565694" y="731807"/>
                </a:cubicBezTo>
                <a:cubicBezTo>
                  <a:pt x="1560401" y="737982"/>
                  <a:pt x="1548441" y="749060"/>
                  <a:pt x="1548441" y="749060"/>
                </a:cubicBezTo>
                <a:cubicBezTo>
                  <a:pt x="1560630" y="785622"/>
                  <a:pt x="1539155" y="729015"/>
                  <a:pt x="1574321" y="779253"/>
                </a:cubicBezTo>
                <a:cubicBezTo>
                  <a:pt x="1579535" y="786702"/>
                  <a:pt x="1582947" y="805132"/>
                  <a:pt x="1582947" y="805132"/>
                </a:cubicBezTo>
                <a:cubicBezTo>
                  <a:pt x="1561011" y="838036"/>
                  <a:pt x="1590019" y="801879"/>
                  <a:pt x="1518249" y="822385"/>
                </a:cubicBezTo>
                <a:cubicBezTo>
                  <a:pt x="1513878" y="823634"/>
                  <a:pt x="1515185" y="830953"/>
                  <a:pt x="1513936" y="835324"/>
                </a:cubicBezTo>
                <a:cubicBezTo>
                  <a:pt x="1503110" y="873217"/>
                  <a:pt x="1515648" y="834505"/>
                  <a:pt x="1505309" y="865517"/>
                </a:cubicBezTo>
                <a:cubicBezTo>
                  <a:pt x="1499558" y="864079"/>
                  <a:pt x="1493359" y="863855"/>
                  <a:pt x="1488057" y="861204"/>
                </a:cubicBezTo>
                <a:cubicBezTo>
                  <a:pt x="1484420" y="859385"/>
                  <a:pt x="1482814" y="854833"/>
                  <a:pt x="1479430" y="852577"/>
                </a:cubicBezTo>
                <a:cubicBezTo>
                  <a:pt x="1474080" y="849010"/>
                  <a:pt x="1468277" y="845984"/>
                  <a:pt x="1462177" y="843951"/>
                </a:cubicBezTo>
                <a:cubicBezTo>
                  <a:pt x="1455222" y="841633"/>
                  <a:pt x="1447723" y="841416"/>
                  <a:pt x="1440611" y="839638"/>
                </a:cubicBezTo>
                <a:cubicBezTo>
                  <a:pt x="1436200" y="838535"/>
                  <a:pt x="1431985" y="836762"/>
                  <a:pt x="1427672" y="835324"/>
                </a:cubicBezTo>
                <a:cubicBezTo>
                  <a:pt x="1423359" y="838200"/>
                  <a:pt x="1417970" y="839903"/>
                  <a:pt x="1414732" y="843951"/>
                </a:cubicBezTo>
                <a:cubicBezTo>
                  <a:pt x="1411892" y="847501"/>
                  <a:pt x="1411668" y="852519"/>
                  <a:pt x="1410419" y="856890"/>
                </a:cubicBezTo>
                <a:cubicBezTo>
                  <a:pt x="1399593" y="894783"/>
                  <a:pt x="1412131" y="856071"/>
                  <a:pt x="1401792" y="887083"/>
                </a:cubicBezTo>
                <a:cubicBezTo>
                  <a:pt x="1394603" y="885645"/>
                  <a:pt x="1386964" y="885658"/>
                  <a:pt x="1380226" y="882770"/>
                </a:cubicBezTo>
                <a:cubicBezTo>
                  <a:pt x="1376488" y="881168"/>
                  <a:pt x="1375087" y="876235"/>
                  <a:pt x="1371600" y="874143"/>
                </a:cubicBezTo>
                <a:cubicBezTo>
                  <a:pt x="1347494" y="859679"/>
                  <a:pt x="1344179" y="859252"/>
                  <a:pt x="1324155" y="852577"/>
                </a:cubicBezTo>
                <a:cubicBezTo>
                  <a:pt x="1318404" y="854015"/>
                  <a:pt x="1311531" y="853187"/>
                  <a:pt x="1306902" y="856890"/>
                </a:cubicBezTo>
                <a:cubicBezTo>
                  <a:pt x="1303352" y="859730"/>
                  <a:pt x="1303838" y="865458"/>
                  <a:pt x="1302589" y="869830"/>
                </a:cubicBezTo>
                <a:cubicBezTo>
                  <a:pt x="1300960" y="875530"/>
                  <a:pt x="1299713" y="881332"/>
                  <a:pt x="1298275" y="887083"/>
                </a:cubicBezTo>
                <a:cubicBezTo>
                  <a:pt x="1296837" y="898585"/>
                  <a:pt x="1302578" y="913834"/>
                  <a:pt x="1293962" y="921588"/>
                </a:cubicBezTo>
                <a:cubicBezTo>
                  <a:pt x="1284285" y="930297"/>
                  <a:pt x="1267378" y="921453"/>
                  <a:pt x="1255143" y="925902"/>
                </a:cubicBezTo>
                <a:cubicBezTo>
                  <a:pt x="1250272" y="927673"/>
                  <a:pt x="1249392" y="934528"/>
                  <a:pt x="1246517" y="938841"/>
                </a:cubicBezTo>
                <a:cubicBezTo>
                  <a:pt x="1245079" y="944592"/>
                  <a:pt x="1243832" y="950394"/>
                  <a:pt x="1242204" y="956094"/>
                </a:cubicBezTo>
                <a:cubicBezTo>
                  <a:pt x="1240955" y="960466"/>
                  <a:pt x="1237891" y="964487"/>
                  <a:pt x="1237891" y="969034"/>
                </a:cubicBezTo>
                <a:cubicBezTo>
                  <a:pt x="1237891" y="976365"/>
                  <a:pt x="1238138" y="984500"/>
                  <a:pt x="1242204" y="990600"/>
                </a:cubicBezTo>
                <a:cubicBezTo>
                  <a:pt x="1247311" y="998260"/>
                  <a:pt x="1255876" y="1003117"/>
                  <a:pt x="1263770" y="1007853"/>
                </a:cubicBezTo>
                <a:cubicBezTo>
                  <a:pt x="1270215" y="1011720"/>
                  <a:pt x="1289349" y="1017817"/>
                  <a:pt x="1298275" y="1020792"/>
                </a:cubicBezTo>
                <a:cubicBezTo>
                  <a:pt x="1301151" y="1023668"/>
                  <a:pt x="1308188" y="1025561"/>
                  <a:pt x="1306902" y="1029419"/>
                </a:cubicBezTo>
                <a:cubicBezTo>
                  <a:pt x="1305464" y="1033732"/>
                  <a:pt x="1298456" y="1033041"/>
                  <a:pt x="1293962" y="1033732"/>
                </a:cubicBezTo>
                <a:cubicBezTo>
                  <a:pt x="1279681" y="1035929"/>
                  <a:pt x="1265207" y="1036607"/>
                  <a:pt x="1250830" y="1038045"/>
                </a:cubicBezTo>
                <a:cubicBezTo>
                  <a:pt x="1249392" y="1042358"/>
                  <a:pt x="1246517" y="1046438"/>
                  <a:pt x="1246517" y="1050985"/>
                </a:cubicBezTo>
                <a:cubicBezTo>
                  <a:pt x="1246517" y="1075370"/>
                  <a:pt x="1249078" y="1080233"/>
                  <a:pt x="1255143" y="1098430"/>
                </a:cubicBezTo>
                <a:cubicBezTo>
                  <a:pt x="1239328" y="1099868"/>
                  <a:pt x="1222763" y="1097721"/>
                  <a:pt x="1207698" y="1102743"/>
                </a:cubicBezTo>
                <a:cubicBezTo>
                  <a:pt x="1199982" y="1105315"/>
                  <a:pt x="1197212" y="1115485"/>
                  <a:pt x="1190445" y="1119996"/>
                </a:cubicBezTo>
                <a:cubicBezTo>
                  <a:pt x="1174122" y="1130878"/>
                  <a:pt x="1181171" y="1124957"/>
                  <a:pt x="1168879" y="1137249"/>
                </a:cubicBezTo>
                <a:cubicBezTo>
                  <a:pt x="1145195" y="1113565"/>
                  <a:pt x="1159343" y="1122569"/>
                  <a:pt x="1125747" y="1111370"/>
                </a:cubicBezTo>
                <a:lnTo>
                  <a:pt x="1112807" y="1107056"/>
                </a:lnTo>
                <a:cubicBezTo>
                  <a:pt x="1104181" y="1108494"/>
                  <a:pt x="1095504" y="1109655"/>
                  <a:pt x="1086928" y="1111370"/>
                </a:cubicBezTo>
                <a:cubicBezTo>
                  <a:pt x="1073384" y="1114079"/>
                  <a:pt x="1069071" y="1115884"/>
                  <a:pt x="1056736" y="1119996"/>
                </a:cubicBezTo>
                <a:cubicBezTo>
                  <a:pt x="1053860" y="1122871"/>
                  <a:pt x="1052176" y="1128622"/>
                  <a:pt x="1048109" y="1128622"/>
                </a:cubicBezTo>
                <a:cubicBezTo>
                  <a:pt x="1042925" y="1128622"/>
                  <a:pt x="1039806" y="1122314"/>
                  <a:pt x="1035170" y="1119996"/>
                </a:cubicBezTo>
                <a:cubicBezTo>
                  <a:pt x="1031103" y="1117963"/>
                  <a:pt x="1026543" y="1117121"/>
                  <a:pt x="1022230" y="1115683"/>
                </a:cubicBezTo>
                <a:cubicBezTo>
                  <a:pt x="970056" y="1120900"/>
                  <a:pt x="992802" y="1115427"/>
                  <a:pt x="953219" y="1128622"/>
                </a:cubicBezTo>
                <a:lnTo>
                  <a:pt x="940279" y="1132936"/>
                </a:lnTo>
                <a:lnTo>
                  <a:pt x="927340" y="1137249"/>
                </a:lnTo>
                <a:cubicBezTo>
                  <a:pt x="925902" y="1132936"/>
                  <a:pt x="925866" y="1127859"/>
                  <a:pt x="923026" y="1124309"/>
                </a:cubicBezTo>
                <a:cubicBezTo>
                  <a:pt x="916945" y="1116708"/>
                  <a:pt x="905671" y="1114211"/>
                  <a:pt x="897147" y="1111370"/>
                </a:cubicBezTo>
                <a:cubicBezTo>
                  <a:pt x="894272" y="1108494"/>
                  <a:pt x="892577" y="1103033"/>
                  <a:pt x="888521" y="1102743"/>
                </a:cubicBezTo>
                <a:cubicBezTo>
                  <a:pt x="858616" y="1100607"/>
                  <a:pt x="844052" y="1105233"/>
                  <a:pt x="819509" y="1111370"/>
                </a:cubicBezTo>
                <a:cubicBezTo>
                  <a:pt x="813634" y="1115287"/>
                  <a:pt x="802039" y="1121795"/>
                  <a:pt x="797943" y="1128622"/>
                </a:cubicBezTo>
                <a:cubicBezTo>
                  <a:pt x="795604" y="1132521"/>
                  <a:pt x="795068" y="1137249"/>
                  <a:pt x="793630" y="1141562"/>
                </a:cubicBezTo>
                <a:cubicBezTo>
                  <a:pt x="789317" y="1140124"/>
                  <a:pt x="784757" y="1139282"/>
                  <a:pt x="780691" y="1137249"/>
                </a:cubicBezTo>
                <a:cubicBezTo>
                  <a:pt x="776054" y="1134931"/>
                  <a:pt x="772924" y="1128967"/>
                  <a:pt x="767751" y="1128622"/>
                </a:cubicBezTo>
                <a:cubicBezTo>
                  <a:pt x="750477" y="1127470"/>
                  <a:pt x="733245" y="1131498"/>
                  <a:pt x="715992" y="1132936"/>
                </a:cubicBezTo>
                <a:cubicBezTo>
                  <a:pt x="700351" y="1148577"/>
                  <a:pt x="703085" y="1141405"/>
                  <a:pt x="698740" y="1163128"/>
                </a:cubicBezTo>
                <a:cubicBezTo>
                  <a:pt x="697025" y="1171704"/>
                  <a:pt x="701590" y="1183992"/>
                  <a:pt x="694426" y="1189007"/>
                </a:cubicBezTo>
                <a:cubicBezTo>
                  <a:pt x="683760" y="1196473"/>
                  <a:pt x="668547" y="1191883"/>
                  <a:pt x="655607" y="1193321"/>
                </a:cubicBezTo>
                <a:cubicBezTo>
                  <a:pt x="657045" y="1199072"/>
                  <a:pt x="657586" y="1205125"/>
                  <a:pt x="659921" y="1210573"/>
                </a:cubicBezTo>
                <a:cubicBezTo>
                  <a:pt x="666052" y="1224877"/>
                  <a:pt x="668608" y="1221432"/>
                  <a:pt x="677174" y="1232139"/>
                </a:cubicBezTo>
                <a:cubicBezTo>
                  <a:pt x="680412" y="1236187"/>
                  <a:pt x="682925" y="1240766"/>
                  <a:pt x="685800" y="1245079"/>
                </a:cubicBezTo>
                <a:cubicBezTo>
                  <a:pt x="679920" y="1248999"/>
                  <a:pt x="668333" y="1255501"/>
                  <a:pt x="664234" y="1262332"/>
                </a:cubicBezTo>
                <a:cubicBezTo>
                  <a:pt x="660256" y="1268963"/>
                  <a:pt x="656534" y="1292201"/>
                  <a:pt x="655607" y="1296838"/>
                </a:cubicBezTo>
                <a:cubicBezTo>
                  <a:pt x="657045" y="1304027"/>
                  <a:pt x="656284" y="1312039"/>
                  <a:pt x="659921" y="1318404"/>
                </a:cubicBezTo>
                <a:cubicBezTo>
                  <a:pt x="662493" y="1322905"/>
                  <a:pt x="668812" y="1323792"/>
                  <a:pt x="672860" y="1327030"/>
                </a:cubicBezTo>
                <a:cubicBezTo>
                  <a:pt x="689776" y="1340562"/>
                  <a:pt x="671956" y="1332478"/>
                  <a:pt x="694426" y="1339970"/>
                </a:cubicBezTo>
                <a:cubicBezTo>
                  <a:pt x="674298" y="1341408"/>
                  <a:pt x="652529" y="1336195"/>
                  <a:pt x="634041" y="1344283"/>
                </a:cubicBezTo>
                <a:cubicBezTo>
                  <a:pt x="625710" y="1347928"/>
                  <a:pt x="625415" y="1370162"/>
                  <a:pt x="625415" y="1370162"/>
                </a:cubicBezTo>
                <a:cubicBezTo>
                  <a:pt x="621102" y="1368724"/>
                  <a:pt x="616542" y="1367882"/>
                  <a:pt x="612475" y="1365849"/>
                </a:cubicBezTo>
                <a:cubicBezTo>
                  <a:pt x="607839" y="1363531"/>
                  <a:pt x="604273" y="1359327"/>
                  <a:pt x="599536" y="1357222"/>
                </a:cubicBezTo>
                <a:cubicBezTo>
                  <a:pt x="591227" y="1353529"/>
                  <a:pt x="582283" y="1351471"/>
                  <a:pt x="573657" y="1348596"/>
                </a:cubicBezTo>
                <a:lnTo>
                  <a:pt x="560717" y="1344283"/>
                </a:lnTo>
                <a:cubicBezTo>
                  <a:pt x="552091" y="1347158"/>
                  <a:pt x="537714" y="1344283"/>
                  <a:pt x="534838" y="1352909"/>
                </a:cubicBezTo>
                <a:cubicBezTo>
                  <a:pt x="529086" y="1370162"/>
                  <a:pt x="534837" y="1364411"/>
                  <a:pt x="517585" y="1370162"/>
                </a:cubicBezTo>
                <a:cubicBezTo>
                  <a:pt x="494148" y="1346725"/>
                  <a:pt x="508354" y="1351572"/>
                  <a:pt x="474453" y="1357222"/>
                </a:cubicBezTo>
                <a:cubicBezTo>
                  <a:pt x="470140" y="1358660"/>
                  <a:pt x="464728" y="1358321"/>
                  <a:pt x="461513" y="1361536"/>
                </a:cubicBezTo>
                <a:cubicBezTo>
                  <a:pt x="458298" y="1364751"/>
                  <a:pt x="459539" y="1370577"/>
                  <a:pt x="457200" y="1374475"/>
                </a:cubicBezTo>
                <a:cubicBezTo>
                  <a:pt x="455108" y="1377962"/>
                  <a:pt x="451449" y="1380226"/>
                  <a:pt x="448574" y="1383102"/>
                </a:cubicBezTo>
                <a:cubicBezTo>
                  <a:pt x="416045" y="1372257"/>
                  <a:pt x="456144" y="1386886"/>
                  <a:pt x="422694" y="1370162"/>
                </a:cubicBezTo>
                <a:cubicBezTo>
                  <a:pt x="418628" y="1368129"/>
                  <a:pt x="414068" y="1367287"/>
                  <a:pt x="409755" y="1365849"/>
                </a:cubicBezTo>
                <a:cubicBezTo>
                  <a:pt x="383801" y="1369093"/>
                  <a:pt x="375760" y="1362926"/>
                  <a:pt x="362309" y="1383102"/>
                </a:cubicBezTo>
                <a:cubicBezTo>
                  <a:pt x="359787" y="1386885"/>
                  <a:pt x="359434" y="1391728"/>
                  <a:pt x="357996" y="1396041"/>
                </a:cubicBezTo>
                <a:cubicBezTo>
                  <a:pt x="356558" y="1404668"/>
                  <a:pt x="359867" y="1415737"/>
                  <a:pt x="353683" y="1421921"/>
                </a:cubicBezTo>
                <a:cubicBezTo>
                  <a:pt x="349491" y="1426113"/>
                  <a:pt x="341879" y="1419942"/>
                  <a:pt x="336430" y="1417607"/>
                </a:cubicBezTo>
                <a:cubicBezTo>
                  <a:pt x="306214" y="1404657"/>
                  <a:pt x="338056" y="1414269"/>
                  <a:pt x="314864" y="1400354"/>
                </a:cubicBezTo>
                <a:cubicBezTo>
                  <a:pt x="310965" y="1398015"/>
                  <a:pt x="306237" y="1397479"/>
                  <a:pt x="301924" y="1396041"/>
                </a:cubicBezTo>
                <a:cubicBezTo>
                  <a:pt x="297611" y="1398917"/>
                  <a:pt x="293722" y="1402563"/>
                  <a:pt x="288985" y="1404668"/>
                </a:cubicBezTo>
                <a:cubicBezTo>
                  <a:pt x="280676" y="1408361"/>
                  <a:pt x="263106" y="1413294"/>
                  <a:pt x="263106" y="1413294"/>
                </a:cubicBezTo>
                <a:cubicBezTo>
                  <a:pt x="261668" y="1417607"/>
                  <a:pt x="263105" y="1424796"/>
                  <a:pt x="258792" y="1426234"/>
                </a:cubicBezTo>
                <a:cubicBezTo>
                  <a:pt x="251837" y="1428552"/>
                  <a:pt x="243512" y="1425693"/>
                  <a:pt x="237226" y="1421921"/>
                </a:cubicBezTo>
                <a:cubicBezTo>
                  <a:pt x="228508" y="1416690"/>
                  <a:pt x="225305" y="1403569"/>
                  <a:pt x="215660" y="1400354"/>
                </a:cubicBezTo>
                <a:cubicBezTo>
                  <a:pt x="211347" y="1398916"/>
                  <a:pt x="206787" y="1398074"/>
                  <a:pt x="202721" y="1396041"/>
                </a:cubicBezTo>
                <a:cubicBezTo>
                  <a:pt x="198084" y="1393723"/>
                  <a:pt x="194546" y="1389457"/>
                  <a:pt x="189781" y="1387415"/>
                </a:cubicBezTo>
                <a:cubicBezTo>
                  <a:pt x="184332" y="1385080"/>
                  <a:pt x="178279" y="1384540"/>
                  <a:pt x="172528" y="1383102"/>
                </a:cubicBezTo>
                <a:cubicBezTo>
                  <a:pt x="153043" y="1389597"/>
                  <a:pt x="161895" y="1382604"/>
                  <a:pt x="155275" y="1404668"/>
                </a:cubicBezTo>
                <a:cubicBezTo>
                  <a:pt x="152662" y="1413377"/>
                  <a:pt x="146649" y="1430547"/>
                  <a:pt x="146649" y="1430547"/>
                </a:cubicBezTo>
                <a:cubicBezTo>
                  <a:pt x="107732" y="1420818"/>
                  <a:pt x="123391" y="1418172"/>
                  <a:pt x="99204" y="1426234"/>
                </a:cubicBezTo>
                <a:cubicBezTo>
                  <a:pt x="96328" y="1430547"/>
                  <a:pt x="92895" y="1434537"/>
                  <a:pt x="90577" y="1439173"/>
                </a:cubicBezTo>
                <a:cubicBezTo>
                  <a:pt x="88544" y="1443240"/>
                  <a:pt x="89479" y="1448898"/>
                  <a:pt x="86264" y="1452113"/>
                </a:cubicBezTo>
                <a:cubicBezTo>
                  <a:pt x="83049" y="1455328"/>
                  <a:pt x="77637" y="1454988"/>
                  <a:pt x="73324" y="1456426"/>
                </a:cubicBezTo>
                <a:cubicBezTo>
                  <a:pt x="64698" y="1450675"/>
                  <a:pt x="57281" y="1442451"/>
                  <a:pt x="47445" y="1439173"/>
                </a:cubicBezTo>
                <a:lnTo>
                  <a:pt x="21566" y="1430547"/>
                </a:lnTo>
                <a:cubicBezTo>
                  <a:pt x="20128" y="1434860"/>
                  <a:pt x="19592" y="1439588"/>
                  <a:pt x="17253" y="1443487"/>
                </a:cubicBezTo>
                <a:cubicBezTo>
                  <a:pt x="15161" y="1446974"/>
                  <a:pt x="11166" y="1448938"/>
                  <a:pt x="8626" y="1452113"/>
                </a:cubicBezTo>
                <a:cubicBezTo>
                  <a:pt x="5388" y="1456161"/>
                  <a:pt x="2875" y="1460740"/>
                  <a:pt x="0" y="1465053"/>
                </a:cubicBezTo>
                <a:cubicBezTo>
                  <a:pt x="1438" y="1470804"/>
                  <a:pt x="1662" y="1477003"/>
                  <a:pt x="4313" y="1482305"/>
                </a:cubicBezTo>
                <a:cubicBezTo>
                  <a:pt x="13857" y="1501391"/>
                  <a:pt x="58178" y="1498471"/>
                  <a:pt x="64698" y="1499558"/>
                </a:cubicBezTo>
                <a:cubicBezTo>
                  <a:pt x="67573" y="1502434"/>
                  <a:pt x="69837" y="1506093"/>
                  <a:pt x="73324" y="1508185"/>
                </a:cubicBezTo>
                <a:cubicBezTo>
                  <a:pt x="82733" y="1513831"/>
                  <a:pt x="111225" y="1516064"/>
                  <a:pt x="116457" y="1516811"/>
                </a:cubicBezTo>
                <a:cubicBezTo>
                  <a:pt x="122557" y="1518844"/>
                  <a:pt x="141236" y="1525438"/>
                  <a:pt x="146649" y="1525438"/>
                </a:cubicBezTo>
                <a:cubicBezTo>
                  <a:pt x="155394" y="1525438"/>
                  <a:pt x="164044" y="1523245"/>
                  <a:pt x="172528" y="1521124"/>
                </a:cubicBezTo>
                <a:cubicBezTo>
                  <a:pt x="181349" y="1518919"/>
                  <a:pt x="189318" y="1512758"/>
                  <a:pt x="198407" y="1512498"/>
                </a:cubicBezTo>
                <a:lnTo>
                  <a:pt x="349370" y="1508185"/>
                </a:lnTo>
                <a:cubicBezTo>
                  <a:pt x="357996" y="1505309"/>
                  <a:pt x="370205" y="1507124"/>
                  <a:pt x="375249" y="1499558"/>
                </a:cubicBezTo>
                <a:cubicBezTo>
                  <a:pt x="382433" y="1488782"/>
                  <a:pt x="382435" y="1483042"/>
                  <a:pt x="396815" y="1482305"/>
                </a:cubicBezTo>
                <a:cubicBezTo>
                  <a:pt x="448526" y="1479653"/>
                  <a:pt x="500332" y="1479430"/>
                  <a:pt x="552091" y="1477992"/>
                </a:cubicBezTo>
                <a:cubicBezTo>
                  <a:pt x="556404" y="1476554"/>
                  <a:pt x="562190" y="1477229"/>
                  <a:pt x="565030" y="1473679"/>
                </a:cubicBezTo>
                <a:cubicBezTo>
                  <a:pt x="568733" y="1469050"/>
                  <a:pt x="567714" y="1462126"/>
                  <a:pt x="569343" y="1456426"/>
                </a:cubicBezTo>
                <a:cubicBezTo>
                  <a:pt x="570592" y="1452055"/>
                  <a:pt x="569957" y="1446130"/>
                  <a:pt x="573657" y="1443487"/>
                </a:cubicBezTo>
                <a:cubicBezTo>
                  <a:pt x="581056" y="1438202"/>
                  <a:pt x="590448" y="1435163"/>
                  <a:pt x="599536" y="1434860"/>
                </a:cubicBezTo>
                <a:lnTo>
                  <a:pt x="728932" y="1430547"/>
                </a:lnTo>
                <a:cubicBezTo>
                  <a:pt x="738543" y="1424140"/>
                  <a:pt x="743473" y="1422076"/>
                  <a:pt x="750498" y="1413294"/>
                </a:cubicBezTo>
                <a:cubicBezTo>
                  <a:pt x="753736" y="1409246"/>
                  <a:pt x="754728" y="1403101"/>
                  <a:pt x="759124" y="1400354"/>
                </a:cubicBezTo>
                <a:cubicBezTo>
                  <a:pt x="776717" y="1389358"/>
                  <a:pt x="810905" y="1389138"/>
                  <a:pt x="828136" y="1387415"/>
                </a:cubicBezTo>
                <a:cubicBezTo>
                  <a:pt x="833887" y="1385977"/>
                  <a:pt x="839530" y="1384003"/>
                  <a:pt x="845389" y="1383102"/>
                </a:cubicBezTo>
                <a:cubicBezTo>
                  <a:pt x="858257" y="1381122"/>
                  <a:pt x="871856" y="1382905"/>
                  <a:pt x="884207" y="1378788"/>
                </a:cubicBezTo>
                <a:cubicBezTo>
                  <a:pt x="889994" y="1376859"/>
                  <a:pt x="892461" y="1369754"/>
                  <a:pt x="897147" y="1365849"/>
                </a:cubicBezTo>
                <a:cubicBezTo>
                  <a:pt x="901130" y="1362530"/>
                  <a:pt x="905586" y="1359794"/>
                  <a:pt x="910087" y="1357222"/>
                </a:cubicBezTo>
                <a:cubicBezTo>
                  <a:pt x="917639" y="1352907"/>
                  <a:pt x="930975" y="1346144"/>
                  <a:pt x="940279" y="1344283"/>
                </a:cubicBezTo>
                <a:cubicBezTo>
                  <a:pt x="950248" y="1342289"/>
                  <a:pt x="960408" y="1341408"/>
                  <a:pt x="970472" y="1339970"/>
                </a:cubicBezTo>
                <a:cubicBezTo>
                  <a:pt x="974785" y="1337094"/>
                  <a:pt x="979363" y="1334581"/>
                  <a:pt x="983411" y="1331343"/>
                </a:cubicBezTo>
                <a:cubicBezTo>
                  <a:pt x="996778" y="1320650"/>
                  <a:pt x="987286" y="1322936"/>
                  <a:pt x="1004977" y="1314090"/>
                </a:cubicBezTo>
                <a:cubicBezTo>
                  <a:pt x="1009044" y="1312057"/>
                  <a:pt x="1013850" y="1311810"/>
                  <a:pt x="1017917" y="1309777"/>
                </a:cubicBezTo>
                <a:cubicBezTo>
                  <a:pt x="1032134" y="1302669"/>
                  <a:pt x="1028137" y="1299247"/>
                  <a:pt x="1043796" y="1296838"/>
                </a:cubicBezTo>
                <a:cubicBezTo>
                  <a:pt x="1058077" y="1294641"/>
                  <a:pt x="1072551" y="1293962"/>
                  <a:pt x="1086928" y="1292524"/>
                </a:cubicBezTo>
                <a:lnTo>
                  <a:pt x="1112807" y="1283898"/>
                </a:lnTo>
                <a:lnTo>
                  <a:pt x="1125747" y="1279585"/>
                </a:lnTo>
                <a:cubicBezTo>
                  <a:pt x="1130060" y="1276709"/>
                  <a:pt x="1133950" y="1273063"/>
                  <a:pt x="1138687" y="1270958"/>
                </a:cubicBezTo>
                <a:cubicBezTo>
                  <a:pt x="1146996" y="1267265"/>
                  <a:pt x="1164566" y="1262332"/>
                  <a:pt x="1164566" y="1262332"/>
                </a:cubicBezTo>
                <a:cubicBezTo>
                  <a:pt x="1170317" y="1256581"/>
                  <a:pt x="1175052" y="1249590"/>
                  <a:pt x="1181819" y="1245079"/>
                </a:cubicBezTo>
                <a:cubicBezTo>
                  <a:pt x="1197570" y="1234579"/>
                  <a:pt x="1209691" y="1225725"/>
                  <a:pt x="1229264" y="1219200"/>
                </a:cubicBezTo>
                <a:lnTo>
                  <a:pt x="1255143" y="1210573"/>
                </a:lnTo>
                <a:cubicBezTo>
                  <a:pt x="1258019" y="1207698"/>
                  <a:pt x="1260517" y="1204387"/>
                  <a:pt x="1263770" y="1201947"/>
                </a:cubicBezTo>
                <a:cubicBezTo>
                  <a:pt x="1269407" y="1197719"/>
                  <a:pt x="1299538" y="1179118"/>
                  <a:pt x="1306902" y="1171754"/>
                </a:cubicBezTo>
                <a:cubicBezTo>
                  <a:pt x="1310567" y="1168089"/>
                  <a:pt x="1312290" y="1162863"/>
                  <a:pt x="1315528" y="1158815"/>
                </a:cubicBezTo>
                <a:cubicBezTo>
                  <a:pt x="1340111" y="1128086"/>
                  <a:pt x="1306233" y="1177071"/>
                  <a:pt x="1332781" y="1137249"/>
                </a:cubicBezTo>
                <a:cubicBezTo>
                  <a:pt x="1334219" y="1132936"/>
                  <a:pt x="1333879" y="1127524"/>
                  <a:pt x="1337094" y="1124309"/>
                </a:cubicBezTo>
                <a:cubicBezTo>
                  <a:pt x="1347278" y="1114125"/>
                  <a:pt x="1358995" y="1111258"/>
                  <a:pt x="1371600" y="1107056"/>
                </a:cubicBezTo>
                <a:cubicBezTo>
                  <a:pt x="1387969" y="1082503"/>
                  <a:pt x="1370729" y="1102625"/>
                  <a:pt x="1393166" y="1089804"/>
                </a:cubicBezTo>
                <a:cubicBezTo>
                  <a:pt x="1399408" y="1086237"/>
                  <a:pt x="1404569" y="1081042"/>
                  <a:pt x="1410419" y="1076864"/>
                </a:cubicBezTo>
                <a:cubicBezTo>
                  <a:pt x="1414637" y="1073851"/>
                  <a:pt x="1419140" y="1071251"/>
                  <a:pt x="1423358" y="1068238"/>
                </a:cubicBezTo>
                <a:cubicBezTo>
                  <a:pt x="1485826" y="1023617"/>
                  <a:pt x="1401302" y="1084158"/>
                  <a:pt x="1453551" y="1042358"/>
                </a:cubicBezTo>
                <a:cubicBezTo>
                  <a:pt x="1463209" y="1034632"/>
                  <a:pt x="1474302" y="1028781"/>
                  <a:pt x="1483743" y="1020792"/>
                </a:cubicBezTo>
                <a:cubicBezTo>
                  <a:pt x="1493056" y="1012912"/>
                  <a:pt x="1502856" y="1005064"/>
                  <a:pt x="1509623" y="994913"/>
                </a:cubicBezTo>
                <a:cubicBezTo>
                  <a:pt x="1515374" y="986287"/>
                  <a:pt x="1518249" y="974785"/>
                  <a:pt x="1526875" y="969034"/>
                </a:cubicBezTo>
                <a:cubicBezTo>
                  <a:pt x="1538709" y="961145"/>
                  <a:pt x="1552260" y="954555"/>
                  <a:pt x="1561381" y="943154"/>
                </a:cubicBezTo>
                <a:cubicBezTo>
                  <a:pt x="1571825" y="930099"/>
                  <a:pt x="1573837" y="917518"/>
                  <a:pt x="1591574" y="908649"/>
                </a:cubicBezTo>
                <a:cubicBezTo>
                  <a:pt x="1603076" y="902898"/>
                  <a:pt x="1613879" y="895462"/>
                  <a:pt x="1626079" y="891396"/>
                </a:cubicBezTo>
                <a:cubicBezTo>
                  <a:pt x="1630392" y="889958"/>
                  <a:pt x="1634840" y="888874"/>
                  <a:pt x="1639019" y="887083"/>
                </a:cubicBezTo>
                <a:cubicBezTo>
                  <a:pt x="1654339" y="880517"/>
                  <a:pt x="1656218" y="878492"/>
                  <a:pt x="1669211" y="869830"/>
                </a:cubicBezTo>
                <a:cubicBezTo>
                  <a:pt x="1670649" y="865517"/>
                  <a:pt x="1671491" y="860957"/>
                  <a:pt x="1673524" y="856890"/>
                </a:cubicBezTo>
                <a:cubicBezTo>
                  <a:pt x="1678963" y="846012"/>
                  <a:pt x="1682756" y="843346"/>
                  <a:pt x="1690777" y="835324"/>
                </a:cubicBezTo>
                <a:cubicBezTo>
                  <a:pt x="1703164" y="785786"/>
                  <a:pt x="1684199" y="845193"/>
                  <a:pt x="1708030" y="809445"/>
                </a:cubicBezTo>
                <a:cubicBezTo>
                  <a:pt x="1711318" y="804513"/>
                  <a:pt x="1709201" y="797219"/>
                  <a:pt x="1712343" y="792192"/>
                </a:cubicBezTo>
                <a:cubicBezTo>
                  <a:pt x="1716654" y="785295"/>
                  <a:pt x="1723845" y="780690"/>
                  <a:pt x="1729596" y="774939"/>
                </a:cubicBezTo>
                <a:cubicBezTo>
                  <a:pt x="1741437" y="763099"/>
                  <a:pt x="1734367" y="767598"/>
                  <a:pt x="1751162" y="762000"/>
                </a:cubicBezTo>
                <a:cubicBezTo>
                  <a:pt x="1754038" y="759124"/>
                  <a:pt x="1756613" y="755914"/>
                  <a:pt x="1759789" y="753373"/>
                </a:cubicBezTo>
                <a:cubicBezTo>
                  <a:pt x="1763837" y="750135"/>
                  <a:pt x="1768854" y="748191"/>
                  <a:pt x="1772728" y="744747"/>
                </a:cubicBezTo>
                <a:cubicBezTo>
                  <a:pt x="1781846" y="736642"/>
                  <a:pt x="1789981" y="727494"/>
                  <a:pt x="1798607" y="718868"/>
                </a:cubicBezTo>
                <a:cubicBezTo>
                  <a:pt x="1801483" y="715992"/>
                  <a:pt x="1803850" y="712497"/>
                  <a:pt x="1807234" y="710241"/>
                </a:cubicBezTo>
                <a:lnTo>
                  <a:pt x="1820174" y="701615"/>
                </a:lnTo>
                <a:cubicBezTo>
                  <a:pt x="1830429" y="670849"/>
                  <a:pt x="1815889" y="708041"/>
                  <a:pt x="1837426" y="675736"/>
                </a:cubicBezTo>
                <a:cubicBezTo>
                  <a:pt x="1862397" y="638280"/>
                  <a:pt x="1813400" y="691138"/>
                  <a:pt x="1854679" y="649856"/>
                </a:cubicBezTo>
                <a:cubicBezTo>
                  <a:pt x="1857555" y="641230"/>
                  <a:pt x="1856876" y="630407"/>
                  <a:pt x="1863306" y="623977"/>
                </a:cubicBezTo>
                <a:cubicBezTo>
                  <a:pt x="1870495" y="616788"/>
                  <a:pt x="1879233" y="610870"/>
                  <a:pt x="1884872" y="602411"/>
                </a:cubicBezTo>
                <a:cubicBezTo>
                  <a:pt x="1887747" y="598098"/>
                  <a:pt x="1889832" y="593137"/>
                  <a:pt x="1893498" y="589471"/>
                </a:cubicBezTo>
                <a:cubicBezTo>
                  <a:pt x="1898581" y="584388"/>
                  <a:pt x="1905000" y="580845"/>
                  <a:pt x="1910751" y="576532"/>
                </a:cubicBezTo>
                <a:cubicBezTo>
                  <a:pt x="1921449" y="544436"/>
                  <a:pt x="1905028" y="587272"/>
                  <a:pt x="1932317" y="546339"/>
                </a:cubicBezTo>
                <a:cubicBezTo>
                  <a:pt x="1938068" y="537713"/>
                  <a:pt x="1940944" y="526211"/>
                  <a:pt x="1949570" y="520460"/>
                </a:cubicBezTo>
                <a:cubicBezTo>
                  <a:pt x="1953883" y="517585"/>
                  <a:pt x="1958608" y="515247"/>
                  <a:pt x="1962509" y="511834"/>
                </a:cubicBezTo>
                <a:cubicBezTo>
                  <a:pt x="1982694" y="494172"/>
                  <a:pt x="1981009" y="494867"/>
                  <a:pt x="1992702" y="477328"/>
                </a:cubicBezTo>
                <a:cubicBezTo>
                  <a:pt x="2006970" y="434520"/>
                  <a:pt x="1983032" y="499910"/>
                  <a:pt x="2009955" y="451449"/>
                </a:cubicBezTo>
                <a:cubicBezTo>
                  <a:pt x="2014371" y="443500"/>
                  <a:pt x="2013537" y="433136"/>
                  <a:pt x="2018581" y="425570"/>
                </a:cubicBezTo>
                <a:cubicBezTo>
                  <a:pt x="2021456" y="421257"/>
                  <a:pt x="2025102" y="417367"/>
                  <a:pt x="2027207" y="412630"/>
                </a:cubicBezTo>
                <a:cubicBezTo>
                  <a:pt x="2030900" y="404321"/>
                  <a:pt x="2032958" y="395377"/>
                  <a:pt x="2035834" y="386751"/>
                </a:cubicBezTo>
                <a:cubicBezTo>
                  <a:pt x="2037272" y="382438"/>
                  <a:pt x="2036932" y="377026"/>
                  <a:pt x="2040147" y="373811"/>
                </a:cubicBezTo>
                <a:cubicBezTo>
                  <a:pt x="2048173" y="365786"/>
                  <a:pt x="2051958" y="363130"/>
                  <a:pt x="2057400" y="352245"/>
                </a:cubicBezTo>
                <a:cubicBezTo>
                  <a:pt x="2060862" y="345320"/>
                  <a:pt x="2061472" y="336941"/>
                  <a:pt x="2066026" y="330679"/>
                </a:cubicBezTo>
                <a:cubicBezTo>
                  <a:pt x="2073202" y="320813"/>
                  <a:pt x="2085139" y="314951"/>
                  <a:pt x="2091906" y="304800"/>
                </a:cubicBezTo>
                <a:cubicBezTo>
                  <a:pt x="2094781" y="300487"/>
                  <a:pt x="2097960" y="296361"/>
                  <a:pt x="2100532" y="291860"/>
                </a:cubicBezTo>
                <a:cubicBezTo>
                  <a:pt x="2103722" y="286277"/>
                  <a:pt x="2105591" y="279957"/>
                  <a:pt x="2109158" y="274607"/>
                </a:cubicBezTo>
                <a:cubicBezTo>
                  <a:pt x="2111414" y="271223"/>
                  <a:pt x="2114909" y="268856"/>
                  <a:pt x="2117785" y="265981"/>
                </a:cubicBezTo>
                <a:cubicBezTo>
                  <a:pt x="2128626" y="233456"/>
                  <a:pt x="2112741" y="272286"/>
                  <a:pt x="2135038" y="244415"/>
                </a:cubicBezTo>
                <a:cubicBezTo>
                  <a:pt x="2137878" y="240865"/>
                  <a:pt x="2136829" y="235258"/>
                  <a:pt x="2139351" y="231475"/>
                </a:cubicBezTo>
                <a:cubicBezTo>
                  <a:pt x="2145991" y="221515"/>
                  <a:pt x="2155685" y="216273"/>
                  <a:pt x="2165230" y="209909"/>
                </a:cubicBezTo>
                <a:cubicBezTo>
                  <a:pt x="2195075" y="165147"/>
                  <a:pt x="2147327" y="232125"/>
                  <a:pt x="2191109" y="188343"/>
                </a:cubicBezTo>
                <a:cubicBezTo>
                  <a:pt x="2194324" y="185128"/>
                  <a:pt x="2193084" y="179302"/>
                  <a:pt x="2195423" y="175404"/>
                </a:cubicBezTo>
                <a:cubicBezTo>
                  <a:pt x="2197515" y="171917"/>
                  <a:pt x="2201509" y="169953"/>
                  <a:pt x="2204049" y="166777"/>
                </a:cubicBezTo>
                <a:cubicBezTo>
                  <a:pt x="2225808" y="139577"/>
                  <a:pt x="2200476" y="166037"/>
                  <a:pt x="2221302" y="145211"/>
                </a:cubicBezTo>
                <a:cubicBezTo>
                  <a:pt x="2222740" y="140898"/>
                  <a:pt x="2223407" y="136245"/>
                  <a:pt x="2225615" y="132271"/>
                </a:cubicBezTo>
                <a:cubicBezTo>
                  <a:pt x="2230650" y="123208"/>
                  <a:pt x="2242868" y="106392"/>
                  <a:pt x="2242868" y="106392"/>
                </a:cubicBezTo>
                <a:cubicBezTo>
                  <a:pt x="2252780" y="76655"/>
                  <a:pt x="2245064" y="86942"/>
                  <a:pt x="2260121" y="71887"/>
                </a:cubicBezTo>
                <a:cubicBezTo>
                  <a:pt x="2264434" y="58947"/>
                  <a:pt x="2269751" y="46300"/>
                  <a:pt x="2273060" y="33068"/>
                </a:cubicBezTo>
                <a:cubicBezTo>
                  <a:pt x="2278154" y="12696"/>
                  <a:pt x="2285281" y="5751"/>
                  <a:pt x="2273060" y="2875"/>
                </a:cubicBezTo>
                <a:close/>
              </a:path>
            </a:pathLst>
          </a:custGeom>
          <a:gradFill>
            <a:gsLst>
              <a:gs pos="16000">
                <a:srgbClr val="BD922A">
                  <a:alpha val="58000"/>
                </a:srgbClr>
              </a:gs>
              <a:gs pos="18000">
                <a:srgbClr val="BD922A">
                  <a:alpha val="10000"/>
                </a:srgbClr>
              </a:gs>
              <a:gs pos="21001">
                <a:srgbClr val="BD922A">
                  <a:alpha val="42000"/>
                </a:srgbClr>
              </a:gs>
              <a:gs pos="46000">
                <a:srgbClr val="FBE4AE">
                  <a:alpha val="45000"/>
                </a:srgbClr>
              </a:gs>
              <a:gs pos="67000">
                <a:srgbClr val="BD922A"/>
              </a:gs>
              <a:gs pos="69000">
                <a:srgbClr val="835E17"/>
              </a:gs>
              <a:gs pos="82001">
                <a:srgbClr val="A28949"/>
              </a:gs>
              <a:gs pos="100000">
                <a:srgbClr val="FAE3B7"/>
              </a:gs>
            </a:gsLst>
            <a:lin ang="2700000" scaled="1"/>
          </a:gra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8" name="Straight Arrow Connector 7"/>
          <p:cNvCxnSpPr>
            <a:endCxn id="6" idx="69"/>
          </p:cNvCxnSpPr>
          <p:nvPr/>
        </p:nvCxnSpPr>
        <p:spPr bwMode="auto">
          <a:xfrm rot="10800000">
            <a:off x="2989263" y="4938713"/>
            <a:ext cx="896937" cy="471487"/>
          </a:xfrm>
          <a:prstGeom prst="straightConnector1">
            <a:avLst/>
          </a:prstGeom>
          <a:solidFill>
            <a:schemeClr val="accent1"/>
          </a:solidFill>
          <a:ln w="635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sp>
        <p:nvSpPr>
          <p:cNvPr id="10" name="TextBox 9"/>
          <p:cNvSpPr txBox="1"/>
          <p:nvPr/>
        </p:nvSpPr>
        <p:spPr>
          <a:xfrm>
            <a:off x="4572000" y="2844800"/>
            <a:ext cx="19050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dunes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urbidite"/>
          <p:cNvPicPr>
            <a:picLocks noChangeAspect="1" noChangeArrowheads="1"/>
          </p:cNvPicPr>
          <p:nvPr/>
        </p:nvPicPr>
        <p:blipFill>
          <a:blip r:embed="rId3"/>
          <a:srcRect/>
          <a:stretch>
            <a:fillRect/>
          </a:stretch>
        </p:blipFill>
        <p:spPr bwMode="auto">
          <a:xfrm>
            <a:off x="0" y="695325"/>
            <a:ext cx="9144000" cy="6162675"/>
          </a:xfrm>
          <a:prstGeom prst="rect">
            <a:avLst/>
          </a:prstGeom>
          <a:noFill/>
          <a:ln w="9525">
            <a:noFill/>
            <a:miter lim="800000"/>
            <a:headEnd/>
            <a:tailEnd/>
          </a:ln>
        </p:spPr>
      </p:pic>
      <p:sp>
        <p:nvSpPr>
          <p:cNvPr id="28675" name="Text Box 3"/>
          <p:cNvSpPr txBox="1">
            <a:spLocks noChangeArrowheads="1"/>
          </p:cNvSpPr>
          <p:nvPr/>
        </p:nvSpPr>
        <p:spPr bwMode="auto">
          <a:xfrm>
            <a:off x="0" y="76200"/>
            <a:ext cx="9144000" cy="579438"/>
          </a:xfrm>
          <a:prstGeom prst="rect">
            <a:avLst/>
          </a:prstGeom>
          <a:noFill/>
          <a:ln w="9525">
            <a:noFill/>
            <a:miter lim="800000"/>
            <a:headEnd/>
            <a:tailEnd/>
          </a:ln>
        </p:spPr>
        <p:txBody>
          <a:bodyPr>
            <a:spAutoFit/>
          </a:bodyPr>
          <a:lstStyle/>
          <a:p>
            <a:pPr>
              <a:spcBef>
                <a:spcPct val="50000"/>
              </a:spcBef>
            </a:pPr>
            <a:r>
              <a:rPr lang="en-US">
                <a:solidFill>
                  <a:schemeClr val="bg1"/>
                </a:solidFill>
              </a:rPr>
              <a:t>Graded turbidite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srcRect/>
          <a:stretch>
            <a:fillRect/>
          </a:stretch>
        </p:blipFill>
        <p:spPr bwMode="auto">
          <a:xfrm>
            <a:off x="0" y="419100"/>
            <a:ext cx="9115425" cy="6019800"/>
          </a:xfrm>
          <a:prstGeom prst="rect">
            <a:avLst/>
          </a:prstGeom>
          <a:noFill/>
          <a:ln w="9525">
            <a:noFill/>
            <a:miter lim="800000"/>
            <a:headEnd/>
            <a:tailEnd/>
          </a:ln>
        </p:spPr>
      </p:pic>
      <p:sp>
        <p:nvSpPr>
          <p:cNvPr id="21507" name="Text Box 3"/>
          <p:cNvSpPr txBox="1">
            <a:spLocks noChangeArrowheads="1"/>
          </p:cNvSpPr>
          <p:nvPr/>
        </p:nvSpPr>
        <p:spPr bwMode="auto">
          <a:xfrm>
            <a:off x="1752600" y="4064000"/>
            <a:ext cx="4191000" cy="522288"/>
          </a:xfrm>
          <a:prstGeom prst="rect">
            <a:avLst/>
          </a:prstGeom>
          <a:noFill/>
          <a:ln w="9525">
            <a:noFill/>
            <a:miter lim="800000"/>
            <a:headEnd/>
            <a:tailEnd/>
          </a:ln>
        </p:spPr>
        <p:txBody>
          <a:bodyPr>
            <a:spAutoFit/>
          </a:bodyPr>
          <a:lstStyle/>
          <a:p>
            <a:pPr>
              <a:spcBef>
                <a:spcPct val="50000"/>
              </a:spcBef>
              <a:defRPr/>
            </a:pPr>
            <a:r>
              <a:rPr lang="en-US" sz="2800" dirty="0">
                <a:solidFill>
                  <a:schemeClr val="bg1"/>
                </a:solidFill>
                <a:effectLst>
                  <a:outerShdw blurRad="38100" dist="38100" dir="2700000" algn="tl">
                    <a:srgbClr val="000000">
                      <a:alpha val="43137"/>
                    </a:srgbClr>
                  </a:outerShdw>
                </a:effectLst>
              </a:rPr>
              <a:t>Pine Spring Canyon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ckit 2"/>
          <p:cNvPicPr>
            <a:picLocks noChangeAspect="1" noChangeArrowheads="1"/>
          </p:cNvPicPr>
          <p:nvPr/>
        </p:nvPicPr>
        <p:blipFill>
          <a:blip r:embed="rId3"/>
          <a:srcRect/>
          <a:stretch>
            <a:fillRect/>
          </a:stretch>
        </p:blipFill>
        <p:spPr bwMode="auto">
          <a:xfrm>
            <a:off x="0" y="395288"/>
            <a:ext cx="9144000" cy="6067425"/>
          </a:xfrm>
          <a:prstGeom prst="rect">
            <a:avLst/>
          </a:prstGeom>
          <a:noFill/>
          <a:ln w="9525">
            <a:noFill/>
            <a:miter lim="800000"/>
            <a:headEnd/>
            <a:tailEnd/>
          </a:ln>
        </p:spPr>
      </p:pic>
      <p:sp>
        <p:nvSpPr>
          <p:cNvPr id="22531" name="Text Box 3"/>
          <p:cNvSpPr txBox="1">
            <a:spLocks noChangeArrowheads="1"/>
          </p:cNvSpPr>
          <p:nvPr/>
        </p:nvSpPr>
        <p:spPr bwMode="auto">
          <a:xfrm>
            <a:off x="4648200" y="4505325"/>
            <a:ext cx="4572000" cy="523875"/>
          </a:xfrm>
          <a:prstGeom prst="rect">
            <a:avLst/>
          </a:prstGeom>
          <a:noFill/>
          <a:ln w="9525">
            <a:noFill/>
            <a:miter lim="800000"/>
            <a:headEnd/>
            <a:tailEnd/>
          </a:ln>
        </p:spPr>
        <p:txBody>
          <a:bodyPr>
            <a:spAutoFit/>
          </a:bodyPr>
          <a:lstStyle/>
          <a:p>
            <a:pPr>
              <a:spcBef>
                <a:spcPct val="50000"/>
              </a:spcBef>
              <a:defRPr/>
            </a:pPr>
            <a:r>
              <a:rPr lang="en-US" sz="2800" dirty="0" err="1">
                <a:solidFill>
                  <a:schemeClr val="bg1"/>
                </a:solidFill>
                <a:effectLst>
                  <a:outerShdw blurRad="38100" dist="38100" dir="2700000" algn="tl">
                    <a:srgbClr val="000000">
                      <a:alpha val="43137"/>
                    </a:srgbClr>
                  </a:outerShdw>
                </a:effectLst>
              </a:rPr>
              <a:t>McKittrick</a:t>
            </a:r>
            <a:r>
              <a:rPr lang="en-US" sz="2800" dirty="0">
                <a:solidFill>
                  <a:schemeClr val="bg1"/>
                </a:solidFill>
                <a:effectLst>
                  <a:outerShdw blurRad="38100" dist="38100" dir="2700000" algn="tl">
                    <a:srgbClr val="000000">
                      <a:alpha val="43137"/>
                    </a:srgbClr>
                  </a:outerShdw>
                </a:effectLst>
              </a:rPr>
              <a:t> Canyon</a:t>
            </a:r>
          </a:p>
        </p:txBody>
      </p:sp>
      <p:sp>
        <p:nvSpPr>
          <p:cNvPr id="4" name="Text Box 3"/>
          <p:cNvSpPr txBox="1">
            <a:spLocks noChangeArrowheads="1"/>
          </p:cNvSpPr>
          <p:nvPr/>
        </p:nvSpPr>
        <p:spPr bwMode="auto">
          <a:xfrm rot="532032">
            <a:off x="3062288" y="2201863"/>
            <a:ext cx="2882900" cy="400050"/>
          </a:xfrm>
          <a:prstGeom prst="rect">
            <a:avLst/>
          </a:prstGeom>
          <a:noFill/>
          <a:ln w="9525">
            <a:noFill/>
            <a:miter lim="800000"/>
            <a:headEnd/>
            <a:tailEnd/>
          </a:ln>
        </p:spPr>
        <p:txBody>
          <a:bodyPr>
            <a:spAutoFit/>
          </a:bodyPr>
          <a:lstStyle/>
          <a:p>
            <a:pPr>
              <a:spcBef>
                <a:spcPct val="50000"/>
              </a:spcBef>
              <a:defRPr/>
            </a:pPr>
            <a:r>
              <a:rPr lang="en-US" sz="2000" dirty="0">
                <a:solidFill>
                  <a:schemeClr val="bg1"/>
                </a:solidFill>
                <a:effectLst>
                  <a:outerShdw blurRad="38100" dist="38100" dir="2700000" algn="tl">
                    <a:srgbClr val="000000">
                      <a:alpha val="43137"/>
                    </a:srgbClr>
                  </a:outerShdw>
                </a:effectLst>
              </a:rPr>
              <a:t>Geology Trail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2856</TotalTime>
  <Words>1534</Words>
  <Application>Microsoft Office PowerPoint</Application>
  <PresentationFormat>On-screen Show (4:3)</PresentationFormat>
  <Paragraphs>153</Paragraphs>
  <Slides>51</Slides>
  <Notes>49</Notes>
  <HiddenSlides>9</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37</cp:revision>
  <dcterms:created xsi:type="dcterms:W3CDTF">2005-02-12T23:51:45Z</dcterms:created>
  <dcterms:modified xsi:type="dcterms:W3CDTF">2008-08-07T18:07:20Z</dcterms:modified>
</cp:coreProperties>
</file>